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0.svg" ContentType="image/svg+xml"/>
  <Override PartName="/ppt/media/image12.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7.svg" ContentType="image/svg+xml"/>
  <Override PartName="/ppt/media/image39.svg" ContentType="image/svg+xml"/>
  <Override PartName="/ppt/media/image4.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svg" ContentType="image/svg+xml"/>
  <Override PartName="/ppt/media/image65.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svg" ContentType="image/svg+xml"/>
  <Override PartName="/ppt/media/image81.svg" ContentType="image/svg+xml"/>
  <Override PartName="/ppt/media/image83.svg" ContentType="image/svg+xml"/>
  <Override PartName="/ppt/media/image85.svg" ContentType="image/svg+xml"/>
  <Override PartName="/ppt/media/image87.svg" ContentType="image/svg+xml"/>
  <Override PartName="/ppt/media/image89.svg" ContentType="image/svg+xml"/>
  <Override PartName="/ppt/media/image91.svg" ContentType="image/svg+xml"/>
  <Override PartName="/ppt/media/image93.svg" ContentType="image/svg+xml"/>
  <Override PartName="/ppt/media/image95.svg" ContentType="image/svg+xml"/>
  <Override PartName="/ppt/media/image9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9" r:id="rId5"/>
    <p:sldId id="300" r:id="rId6"/>
    <p:sldId id="299" r:id="rId7"/>
    <p:sldId id="260" r:id="rId8"/>
    <p:sldId id="261" r:id="rId9"/>
    <p:sldId id="272" r:id="rId10"/>
    <p:sldId id="273" r:id="rId11"/>
    <p:sldId id="283" r:id="rId12"/>
    <p:sldId id="284" r:id="rId13"/>
    <p:sldId id="285" r:id="rId14"/>
    <p:sldId id="293" r:id="rId15"/>
    <p:sldId id="294" r:id="rId16"/>
    <p:sldId id="295" r:id="rId17"/>
    <p:sldId id="296" r:id="rId18"/>
    <p:sldId id="297" r:id="rId19"/>
    <p:sldId id="298" r:id="rId20"/>
    <p:sldId id="301" r:id="rId21"/>
    <p:sldId id="302" r:id="rId22"/>
    <p:sldId id="303" r:id="rId23"/>
    <p:sldId id="304" r:id="rId24"/>
    <p:sldId id="262" r:id="rId25"/>
    <p:sldId id="263" r:id="rId26"/>
    <p:sldId id="306" r:id="rId27"/>
    <p:sldId id="308" r:id="rId28"/>
    <p:sldId id="309" r:id="rId29"/>
    <p:sldId id="310" r:id="rId30"/>
    <p:sldId id="264" r:id="rId31"/>
    <p:sldId id="312" r:id="rId32"/>
    <p:sldId id="313" r:id="rId33"/>
    <p:sldId id="314" r:id="rId34"/>
    <p:sldId id="267" r:id="rId35"/>
    <p:sldId id="315" r:id="rId36"/>
    <p:sldId id="316" r:id="rId37"/>
    <p:sldId id="317" r:id="rId38"/>
  </p:sldIdLst>
  <p:sldSz cx="18288000" cy="10287000"/>
  <p:notesSz cx="6858000" cy="9144000"/>
  <p:embeddedFontLst>
    <p:embeddedFont>
      <p:font typeface="Asap Bold" panose="020F0804030202060203"/>
      <p:bold r:id="rId42"/>
    </p:embeddedFont>
    <p:embeddedFont>
      <p:font typeface="Asap" panose="020F0504030202060203"/>
      <p:regular r:id="rId43"/>
    </p:embeddedFont>
    <p:embeddedFont>
      <p:font typeface="Sriracha" panose="00000500000000000000"/>
      <p:regular r:id="rId44"/>
    </p:embeddedFont>
    <p:embeddedFont>
      <p:font typeface="Calibri" panose="020F050202020403020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00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4" Type="http://schemas.openxmlformats.org/officeDocument/2006/relationships/slideLayout" Target="../slideLayouts/slideLayout7.xml"/><Relationship Id="rId13" Type="http://schemas.openxmlformats.org/officeDocument/2006/relationships/image" Target="../media/image13.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svg"/><Relationship Id="rId7" Type="http://schemas.openxmlformats.org/officeDocument/2006/relationships/image" Target="../media/image20.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15.svg"/><Relationship Id="rId15" Type="http://schemas.openxmlformats.org/officeDocument/2006/relationships/slideLayout" Target="../slideLayouts/slideLayout7.xml"/><Relationship Id="rId14" Type="http://schemas.openxmlformats.org/officeDocument/2006/relationships/image" Target="../media/image27.svg"/><Relationship Id="rId13" Type="http://schemas.openxmlformats.org/officeDocument/2006/relationships/image" Target="../media/image26.png"/><Relationship Id="rId12" Type="http://schemas.openxmlformats.org/officeDocument/2006/relationships/image" Target="../media/image25.svg"/><Relationship Id="rId11" Type="http://schemas.openxmlformats.org/officeDocument/2006/relationships/image" Target="../media/image24.png"/><Relationship Id="rId10" Type="http://schemas.openxmlformats.org/officeDocument/2006/relationships/image" Target="../media/image23.svg"/><Relationship Id="rId1"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5.svg"/><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svg"/><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png"/><Relationship Id="rId2" Type="http://schemas.openxmlformats.org/officeDocument/2006/relationships/image" Target="../media/image59.svg"/><Relationship Id="rId1" Type="http://schemas.openxmlformats.org/officeDocument/2006/relationships/image" Target="../media/image5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png"/><Relationship Id="rId2" Type="http://schemas.openxmlformats.org/officeDocument/2006/relationships/image" Target="../media/image59.svg"/><Relationship Id="rId1" Type="http://schemas.openxmlformats.org/officeDocument/2006/relationships/image" Target="../media/image5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png"/><Relationship Id="rId2" Type="http://schemas.openxmlformats.org/officeDocument/2006/relationships/image" Target="../media/image59.sv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png"/><Relationship Id="rId2" Type="http://schemas.openxmlformats.org/officeDocument/2006/relationships/image" Target="../media/image59.sv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svg"/><Relationship Id="rId3" Type="http://schemas.openxmlformats.org/officeDocument/2006/relationships/image" Target="../media/image64.png"/><Relationship Id="rId2" Type="http://schemas.openxmlformats.org/officeDocument/2006/relationships/image" Target="../media/image31.sv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svg"/><Relationship Id="rId1" Type="http://schemas.openxmlformats.org/officeDocument/2006/relationships/image" Target="../media/image28.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svg"/><Relationship Id="rId3" Type="http://schemas.openxmlformats.org/officeDocument/2006/relationships/image" Target="../media/image64.png"/><Relationship Id="rId2" Type="http://schemas.openxmlformats.org/officeDocument/2006/relationships/image" Target="../media/image31.sv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png"/><Relationship Id="rId2" Type="http://schemas.openxmlformats.org/officeDocument/2006/relationships/image" Target="../media/image59.svg"/><Relationship Id="rId1" Type="http://schemas.openxmlformats.org/officeDocument/2006/relationships/image" Target="../media/image5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59.svg"/><Relationship Id="rId1"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9" Type="http://schemas.openxmlformats.org/officeDocument/2006/relationships/image" Target="../media/image78.png"/><Relationship Id="rId8" Type="http://schemas.openxmlformats.org/officeDocument/2006/relationships/image" Target="../media/image77.svg"/><Relationship Id="rId7" Type="http://schemas.openxmlformats.org/officeDocument/2006/relationships/image" Target="../media/image76.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75.svg"/><Relationship Id="rId35" Type="http://schemas.openxmlformats.org/officeDocument/2006/relationships/slideLayout" Target="../slideLayouts/slideLayout7.xml"/><Relationship Id="rId34" Type="http://schemas.openxmlformats.org/officeDocument/2006/relationships/image" Target="../media/image97.svg"/><Relationship Id="rId33" Type="http://schemas.openxmlformats.org/officeDocument/2006/relationships/image" Target="../media/image96.png"/><Relationship Id="rId32" Type="http://schemas.openxmlformats.org/officeDocument/2006/relationships/image" Target="../media/image95.svg"/><Relationship Id="rId31" Type="http://schemas.openxmlformats.org/officeDocument/2006/relationships/image" Target="../media/image94.png"/><Relationship Id="rId30" Type="http://schemas.openxmlformats.org/officeDocument/2006/relationships/image" Target="../media/image93.svg"/><Relationship Id="rId3" Type="http://schemas.openxmlformats.org/officeDocument/2006/relationships/image" Target="../media/image74.png"/><Relationship Id="rId29" Type="http://schemas.openxmlformats.org/officeDocument/2006/relationships/image" Target="../media/image92.png"/><Relationship Id="rId28" Type="http://schemas.openxmlformats.org/officeDocument/2006/relationships/image" Target="../media/image8.svg"/><Relationship Id="rId27" Type="http://schemas.openxmlformats.org/officeDocument/2006/relationships/image" Target="../media/image7.png"/><Relationship Id="rId26" Type="http://schemas.openxmlformats.org/officeDocument/2006/relationships/image" Target="../media/image91.svg"/><Relationship Id="rId25" Type="http://schemas.openxmlformats.org/officeDocument/2006/relationships/image" Target="../media/image90.png"/><Relationship Id="rId24" Type="http://schemas.openxmlformats.org/officeDocument/2006/relationships/image" Target="../media/image89.svg"/><Relationship Id="rId23" Type="http://schemas.openxmlformats.org/officeDocument/2006/relationships/image" Target="../media/image88.png"/><Relationship Id="rId22" Type="http://schemas.openxmlformats.org/officeDocument/2006/relationships/image" Target="../media/image87.svg"/><Relationship Id="rId21" Type="http://schemas.openxmlformats.org/officeDocument/2006/relationships/image" Target="../media/image86.png"/><Relationship Id="rId20" Type="http://schemas.openxmlformats.org/officeDocument/2006/relationships/image" Target="../media/image85.svg"/><Relationship Id="rId2" Type="http://schemas.openxmlformats.org/officeDocument/2006/relationships/image" Target="../media/image73.svg"/><Relationship Id="rId19" Type="http://schemas.openxmlformats.org/officeDocument/2006/relationships/image" Target="../media/image84.png"/><Relationship Id="rId18" Type="http://schemas.openxmlformats.org/officeDocument/2006/relationships/image" Target="../media/image65.svg"/><Relationship Id="rId17" Type="http://schemas.openxmlformats.org/officeDocument/2006/relationships/image" Target="../media/image64.png"/><Relationship Id="rId16" Type="http://schemas.openxmlformats.org/officeDocument/2006/relationships/image" Target="../media/image6.svg"/><Relationship Id="rId15" Type="http://schemas.openxmlformats.org/officeDocument/2006/relationships/image" Target="../media/image5.png"/><Relationship Id="rId14" Type="http://schemas.openxmlformats.org/officeDocument/2006/relationships/image" Target="../media/image83.svg"/><Relationship Id="rId13" Type="http://schemas.openxmlformats.org/officeDocument/2006/relationships/image" Target="../media/image82.png"/><Relationship Id="rId12" Type="http://schemas.openxmlformats.org/officeDocument/2006/relationships/image" Target="../media/image81.svg"/><Relationship Id="rId11" Type="http://schemas.openxmlformats.org/officeDocument/2006/relationships/image" Target="../media/image80.png"/><Relationship Id="rId10" Type="http://schemas.openxmlformats.org/officeDocument/2006/relationships/image" Target="../media/image79.svg"/><Relationship Id="rId1"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svg"/><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svg"/><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svg"/><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7E5"/>
        </a:solidFill>
        <a:effectLst/>
      </p:bgPr>
    </p:bg>
    <p:spTree>
      <p:nvGrpSpPr>
        <p:cNvPr id="1" name=""/>
        <p:cNvGrpSpPr/>
        <p:nvPr/>
      </p:nvGrpSpPr>
      <p:grpSpPr>
        <a:xfrm>
          <a:off x="0" y="0"/>
          <a:ext cx="0" cy="0"/>
          <a:chOff x="0" y="0"/>
          <a:chExt cx="0" cy="0"/>
        </a:xfrm>
      </p:grpSpPr>
      <p:grpSp>
        <p:nvGrpSpPr>
          <p:cNvPr id="2" name="Group 2"/>
          <p:cNvGrpSpPr/>
          <p:nvPr/>
        </p:nvGrpSpPr>
        <p:grpSpPr>
          <a:xfrm rot="0">
            <a:off x="2999105" y="2476500"/>
            <a:ext cx="11791950" cy="5499100"/>
            <a:chOff x="0" y="0"/>
            <a:chExt cx="3403061" cy="1913194"/>
          </a:xfrm>
        </p:grpSpPr>
        <p:sp>
          <p:nvSpPr>
            <p:cNvPr id="3" name="Freeform 3"/>
            <p:cNvSpPr/>
            <p:nvPr/>
          </p:nvSpPr>
          <p:spPr>
            <a:xfrm>
              <a:off x="-4213" y="0"/>
              <a:ext cx="3407274" cy="1913194"/>
            </a:xfrm>
            <a:custGeom>
              <a:avLst/>
              <a:gdLst/>
              <a:ahLst/>
              <a:cxnLst/>
              <a:rect l="l" t="t" r="r" b="b"/>
              <a:pathLst>
                <a:path w="3407274" h="1913194">
                  <a:moveTo>
                    <a:pt x="278431" y="16918"/>
                  </a:moveTo>
                  <a:cubicBezTo>
                    <a:pt x="278431" y="16918"/>
                    <a:pt x="604014" y="12258"/>
                    <a:pt x="930761" y="12454"/>
                  </a:cubicBezTo>
                  <a:cubicBezTo>
                    <a:pt x="2337917" y="12671"/>
                    <a:pt x="3133206" y="0"/>
                    <a:pt x="3133206" y="0"/>
                  </a:cubicBezTo>
                  <a:cubicBezTo>
                    <a:pt x="3200669" y="0"/>
                    <a:pt x="3276606" y="0"/>
                    <a:pt x="3355379" y="85073"/>
                  </a:cubicBezTo>
                  <a:cubicBezTo>
                    <a:pt x="3398357" y="131488"/>
                    <a:pt x="3399426" y="240224"/>
                    <a:pt x="3399831" y="320281"/>
                  </a:cubicBezTo>
                  <a:cubicBezTo>
                    <a:pt x="3399831" y="320281"/>
                    <a:pt x="3398126" y="960485"/>
                    <a:pt x="3398126" y="1150610"/>
                  </a:cubicBezTo>
                  <a:cubicBezTo>
                    <a:pt x="3398126" y="1364769"/>
                    <a:pt x="3407274" y="1663948"/>
                    <a:pt x="3407274" y="1663948"/>
                  </a:cubicBezTo>
                  <a:cubicBezTo>
                    <a:pt x="3407274" y="1792616"/>
                    <a:pt x="3403105" y="1913194"/>
                    <a:pt x="3150267" y="1905060"/>
                  </a:cubicBezTo>
                  <a:cubicBezTo>
                    <a:pt x="3150267" y="1905060"/>
                    <a:pt x="2773794" y="1884761"/>
                    <a:pt x="2388312" y="1892360"/>
                  </a:cubicBezTo>
                  <a:cubicBezTo>
                    <a:pt x="1200217" y="1900494"/>
                    <a:pt x="304023" y="1913194"/>
                    <a:pt x="304023" y="1913194"/>
                  </a:cubicBezTo>
                  <a:cubicBezTo>
                    <a:pt x="132548" y="1913194"/>
                    <a:pt x="4213" y="1812125"/>
                    <a:pt x="8532" y="1609578"/>
                  </a:cubicBezTo>
                  <a:cubicBezTo>
                    <a:pt x="8532" y="1609578"/>
                    <a:pt x="9630" y="1111037"/>
                    <a:pt x="4815" y="937352"/>
                  </a:cubicBezTo>
                  <a:cubicBezTo>
                    <a:pt x="0" y="663668"/>
                    <a:pt x="25592" y="330596"/>
                    <a:pt x="25592" y="330596"/>
                  </a:cubicBezTo>
                  <a:cubicBezTo>
                    <a:pt x="27224" y="150571"/>
                    <a:pt x="143504" y="16918"/>
                    <a:pt x="278431" y="16918"/>
                  </a:cubicBezTo>
                  <a:close/>
                </a:path>
              </a:pathLst>
            </a:custGeom>
            <a:solidFill>
              <a:srgbClr val="FFF9ED"/>
            </a:solidFill>
          </p:spPr>
          <p:txBody>
            <a:bodyPr/>
            <a:p>
              <a:endParaRPr lang="en-US"/>
            </a:p>
          </p:txBody>
        </p:sp>
      </p:grpSp>
      <p:sp>
        <p:nvSpPr>
          <p:cNvPr id="4" name="TextBox 4"/>
          <p:cNvSpPr txBox="1"/>
          <p:nvPr/>
        </p:nvSpPr>
        <p:spPr>
          <a:xfrm>
            <a:off x="3210560" y="3162300"/>
            <a:ext cx="11580495" cy="4127500"/>
          </a:xfrm>
          <a:prstGeom prst="rect">
            <a:avLst/>
          </a:prstGeom>
        </p:spPr>
        <p:txBody>
          <a:bodyPr lIns="0" tIns="0" rIns="0" bIns="0" rtlCol="0" anchor="t">
            <a:noAutofit/>
          </a:bodyPr>
          <a:lstStyle/>
          <a:p>
            <a:pPr algn="ctr">
              <a:lnSpc>
                <a:spcPct val="150000"/>
              </a:lnSpc>
            </a:pPr>
            <a:r>
              <a:rPr lang="en-US" sz="5000" b="1" spc="-165">
                <a:solidFill>
                  <a:srgbClr val="272626"/>
                </a:solidFill>
                <a:latin typeface="Arial" panose="020B0604020202020204" pitchFamily="34" charset="0"/>
                <a:ea typeface="Asap Bold" panose="020F0804030202060203"/>
                <a:cs typeface="Arial" panose="020B0604020202020204" pitchFamily="34" charset="0"/>
                <a:sym typeface="Asap Bold" panose="020F0804030202060203"/>
              </a:rPr>
              <a:t>ĐỒ ÁN CƠ SỞ NGÀNH</a:t>
            </a:r>
            <a:endParaRPr lang="en-US" sz="5000" b="1" spc="-165">
              <a:solidFill>
                <a:srgbClr val="272626"/>
              </a:solidFill>
              <a:latin typeface="Arial" panose="020B0604020202020204" pitchFamily="34" charset="0"/>
              <a:ea typeface="Asap Bold" panose="020F0804030202060203"/>
              <a:cs typeface="Arial" panose="020B0604020202020204" pitchFamily="34" charset="0"/>
              <a:sym typeface="Asap Bold" panose="020F0804030202060203"/>
            </a:endParaRPr>
          </a:p>
          <a:p>
            <a:pPr algn="ctr">
              <a:lnSpc>
                <a:spcPct val="150000"/>
              </a:lnSpc>
            </a:pPr>
          </a:p>
          <a:p>
            <a:pPr marL="0" lvl="0" indent="0" algn="ctr">
              <a:lnSpc>
                <a:spcPct val="150000"/>
              </a:lnSpc>
              <a:spcBef>
                <a:spcPct val="0"/>
              </a:spcBef>
            </a:pPr>
            <a:r>
              <a:rPr lang="en-US" sz="4400" spc="-160">
                <a:solidFill>
                  <a:srgbClr val="272626"/>
                </a:solidFill>
                <a:latin typeface="Arial" panose="020B0604020202020204" pitchFamily="34" charset="0"/>
                <a:ea typeface="Asap Bold" panose="020F0804030202060203"/>
                <a:cs typeface="Arial" panose="020B0604020202020204" pitchFamily="34" charset="0"/>
                <a:sym typeface="Asap Bold" panose="020F0804030202060203"/>
              </a:rPr>
              <a:t>THIẾT KẾ WEBSITE CUNG CẤP DỊCH VỤ CHĂM SÓC THÚ CƯNG </a:t>
            </a:r>
            <a:endParaRPr lang="en-US" sz="4400" spc="-160">
              <a:solidFill>
                <a:srgbClr val="272626"/>
              </a:solidFill>
              <a:latin typeface="Arial" panose="020B0604020202020204" pitchFamily="34" charset="0"/>
              <a:ea typeface="Asap Bold" panose="020F0804030202060203"/>
              <a:cs typeface="Arial" panose="020B0604020202020204" pitchFamily="34" charset="0"/>
              <a:sym typeface="Asap Bold" panose="020F0804030202060203"/>
            </a:endParaRPr>
          </a:p>
        </p:txBody>
      </p:sp>
      <p:sp>
        <p:nvSpPr>
          <p:cNvPr id="5" name="Freeform 5"/>
          <p:cNvSpPr/>
          <p:nvPr/>
        </p:nvSpPr>
        <p:spPr>
          <a:xfrm rot="-1180231">
            <a:off x="2190417" y="3087294"/>
            <a:ext cx="831833" cy="831833"/>
          </a:xfrm>
          <a:custGeom>
            <a:avLst/>
            <a:gdLst/>
            <a:ahLst/>
            <a:cxnLst/>
            <a:rect l="l" t="t" r="r" b="b"/>
            <a:pathLst>
              <a:path w="831833" h="831833">
                <a:moveTo>
                  <a:pt x="0" y="0"/>
                </a:moveTo>
                <a:lnTo>
                  <a:pt x="831833" y="0"/>
                </a:lnTo>
                <a:lnTo>
                  <a:pt x="831833" y="831833"/>
                </a:lnTo>
                <a:lnTo>
                  <a:pt x="0" y="83183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rot="-1180231">
            <a:off x="3159205" y="2090892"/>
            <a:ext cx="1223634" cy="1250927"/>
          </a:xfrm>
          <a:custGeom>
            <a:avLst/>
            <a:gdLst/>
            <a:ahLst/>
            <a:cxnLst/>
            <a:rect l="l" t="t" r="r" b="b"/>
            <a:pathLst>
              <a:path w="1223634" h="1250927">
                <a:moveTo>
                  <a:pt x="0" y="0"/>
                </a:moveTo>
                <a:lnTo>
                  <a:pt x="1223635" y="0"/>
                </a:lnTo>
                <a:lnTo>
                  <a:pt x="1223635" y="1250927"/>
                </a:lnTo>
                <a:lnTo>
                  <a:pt x="0" y="12509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682344">
            <a:off x="900474" y="2019780"/>
            <a:ext cx="2348424" cy="768575"/>
          </a:xfrm>
          <a:custGeom>
            <a:avLst/>
            <a:gdLst/>
            <a:ahLst/>
            <a:cxnLst/>
            <a:rect l="l" t="t" r="r" b="b"/>
            <a:pathLst>
              <a:path w="2348424" h="768575">
                <a:moveTo>
                  <a:pt x="0" y="0"/>
                </a:moveTo>
                <a:lnTo>
                  <a:pt x="2348424" y="0"/>
                </a:lnTo>
                <a:lnTo>
                  <a:pt x="2348424" y="768575"/>
                </a:lnTo>
                <a:lnTo>
                  <a:pt x="0" y="768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958080" y="3247533"/>
            <a:ext cx="1110597" cy="1239003"/>
          </a:xfrm>
          <a:custGeom>
            <a:avLst/>
            <a:gdLst/>
            <a:ahLst/>
            <a:cxnLst/>
            <a:rect l="l" t="t" r="r" b="b"/>
            <a:pathLst>
              <a:path w="1110597" h="1239003">
                <a:moveTo>
                  <a:pt x="0" y="0"/>
                </a:moveTo>
                <a:lnTo>
                  <a:pt x="1110597" y="0"/>
                </a:lnTo>
                <a:lnTo>
                  <a:pt x="1110597" y="1239003"/>
                </a:lnTo>
                <a:lnTo>
                  <a:pt x="0" y="12390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6016542" y="4553394"/>
            <a:ext cx="831833" cy="831833"/>
          </a:xfrm>
          <a:custGeom>
            <a:avLst/>
            <a:gdLst/>
            <a:ahLst/>
            <a:cxnLst/>
            <a:rect l="l" t="t" r="r" b="b"/>
            <a:pathLst>
              <a:path w="831833" h="831833">
                <a:moveTo>
                  <a:pt x="0" y="0"/>
                </a:moveTo>
                <a:lnTo>
                  <a:pt x="831833" y="0"/>
                </a:lnTo>
                <a:lnTo>
                  <a:pt x="831833" y="831833"/>
                </a:lnTo>
                <a:lnTo>
                  <a:pt x="0" y="8318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rot="-10185448">
            <a:off x="953083" y="7636307"/>
            <a:ext cx="2243206" cy="2243206"/>
          </a:xfrm>
          <a:custGeom>
            <a:avLst/>
            <a:gdLst/>
            <a:ahLst/>
            <a:cxnLst/>
            <a:rect l="l" t="t" r="r" b="b"/>
            <a:pathLst>
              <a:path w="2243206" h="2243206">
                <a:moveTo>
                  <a:pt x="0" y="0"/>
                </a:moveTo>
                <a:lnTo>
                  <a:pt x="2243206" y="0"/>
                </a:lnTo>
                <a:lnTo>
                  <a:pt x="2243206" y="2243206"/>
                </a:lnTo>
                <a:lnTo>
                  <a:pt x="0" y="22432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224155" y="190500"/>
            <a:ext cx="1404620" cy="1287145"/>
          </a:xfrm>
          <a:custGeom>
            <a:avLst/>
            <a:gdLst/>
            <a:ahLst/>
            <a:cxnLst/>
            <a:rect l="l" t="t" r="r" b="b"/>
            <a:pathLst>
              <a:path w="1609208" h="1363357">
                <a:moveTo>
                  <a:pt x="0" y="0"/>
                </a:moveTo>
                <a:lnTo>
                  <a:pt x="1609208" y="0"/>
                </a:lnTo>
                <a:lnTo>
                  <a:pt x="1609208" y="1363357"/>
                </a:lnTo>
                <a:lnTo>
                  <a:pt x="0" y="1363357"/>
                </a:lnTo>
                <a:lnTo>
                  <a:pt x="0" y="0"/>
                </a:lnTo>
                <a:close/>
              </a:path>
            </a:pathLst>
          </a:custGeom>
          <a:blipFill>
            <a:blip r:embed="rId13"/>
            <a:stretch>
              <a:fillRect/>
            </a:stretch>
          </a:blipFill>
        </p:spPr>
      </p:sp>
      <p:sp>
        <p:nvSpPr>
          <p:cNvPr id="12" name="TextBox 12"/>
          <p:cNvSpPr txBox="1"/>
          <p:nvPr/>
        </p:nvSpPr>
        <p:spPr>
          <a:xfrm>
            <a:off x="1628775" y="342900"/>
            <a:ext cx="4255770" cy="492125"/>
          </a:xfrm>
          <a:prstGeom prst="rect">
            <a:avLst/>
          </a:prstGeom>
        </p:spPr>
        <p:txBody>
          <a:bodyPr wrap="square" lIns="0" tIns="0" rIns="0" bIns="0" rtlCol="0" anchor="t">
            <a:spAutoFit/>
          </a:bodyPr>
          <a:lstStyle/>
          <a:p>
            <a:pPr algn="ctr">
              <a:lnSpc>
                <a:spcPts val="3840"/>
              </a:lnSpc>
              <a:spcBef>
                <a:spcPct val="0"/>
              </a:spcBef>
            </a:pPr>
            <a:r>
              <a:rPr lang="en-US" sz="2400">
                <a:solidFill>
                  <a:srgbClr val="272626"/>
                </a:solidFill>
                <a:latin typeface="Asap" panose="020F0504030202060203"/>
                <a:ea typeface="Asap" panose="020F0504030202060203"/>
                <a:cs typeface="Asap" panose="020F0504030202060203"/>
                <a:sym typeface="Asap" panose="020F0504030202060203"/>
              </a:rPr>
              <a:t>TRƯỜNG ĐẠI HỌC TRÀ VINH</a:t>
            </a:r>
            <a:endParaRPr lang="en-US" sz="2400">
              <a:solidFill>
                <a:srgbClr val="272626"/>
              </a:solidFill>
              <a:latin typeface="Asap" panose="020F0504030202060203"/>
              <a:ea typeface="Asap" panose="020F0504030202060203"/>
              <a:cs typeface="Asap" panose="020F0504030202060203"/>
              <a:sym typeface="Asap" panose="020F0504030202060203"/>
            </a:endParaRPr>
          </a:p>
        </p:txBody>
      </p:sp>
      <p:sp>
        <p:nvSpPr>
          <p:cNvPr id="13" name="TextBox 13"/>
          <p:cNvSpPr txBox="1"/>
          <p:nvPr/>
        </p:nvSpPr>
        <p:spPr>
          <a:xfrm>
            <a:off x="2286000" y="835025"/>
            <a:ext cx="2864485" cy="384175"/>
          </a:xfrm>
          <a:prstGeom prst="rect">
            <a:avLst/>
          </a:prstGeom>
        </p:spPr>
        <p:txBody>
          <a:bodyPr wrap="square" lIns="0" tIns="0" rIns="0" bIns="0" rtlCol="0" anchor="t">
            <a:spAutoFit/>
          </a:bodyPr>
          <a:lstStyle/>
          <a:p>
            <a:pPr algn="ctr">
              <a:lnSpc>
                <a:spcPts val="3000"/>
              </a:lnSpc>
              <a:spcBef>
                <a:spcPct val="0"/>
              </a:spcBef>
            </a:pPr>
            <a:r>
              <a:rPr lang="en-US">
                <a:solidFill>
                  <a:srgbClr val="272626"/>
                </a:solidFill>
                <a:latin typeface="Asap" panose="020F0504030202060203"/>
                <a:ea typeface="Asap" panose="020F0504030202060203"/>
                <a:cs typeface="Asap" panose="020F0504030202060203"/>
                <a:sym typeface="Asap" panose="020F0504030202060203"/>
              </a:rPr>
              <a:t>TRA VINH UNIVERSITY</a:t>
            </a:r>
            <a:endParaRPr lang="en-US">
              <a:solidFill>
                <a:srgbClr val="272626"/>
              </a:solidFill>
              <a:latin typeface="Asap" panose="020F0504030202060203"/>
              <a:ea typeface="Asap" panose="020F0504030202060203"/>
              <a:cs typeface="Asap" panose="020F0504030202060203"/>
              <a:sym typeface="Asap" panose="020F0504030202060203"/>
            </a:endParaRPr>
          </a:p>
        </p:txBody>
      </p:sp>
      <p:sp>
        <p:nvSpPr>
          <p:cNvPr id="14" name="TextBox 14"/>
          <p:cNvSpPr txBox="1"/>
          <p:nvPr/>
        </p:nvSpPr>
        <p:spPr>
          <a:xfrm>
            <a:off x="3138170" y="8420100"/>
            <a:ext cx="3440430" cy="1310005"/>
          </a:xfrm>
          <a:prstGeom prst="rect">
            <a:avLst/>
          </a:prstGeom>
        </p:spPr>
        <p:txBody>
          <a:bodyPr lIns="0" tIns="0" rIns="0" bIns="0" rtlCol="0" anchor="t">
            <a:noAutofit/>
          </a:bodyPr>
          <a:lstStyle/>
          <a:p>
            <a:pPr algn="just">
              <a:lnSpc>
                <a:spcPts val="4320"/>
              </a:lnSpc>
              <a:spcBef>
                <a:spcPct val="0"/>
              </a:spcBef>
            </a:pPr>
            <a:r>
              <a:rPr lang="en-US" sz="2400" i="1">
                <a:solidFill>
                  <a:srgbClr val="272626"/>
                </a:solidFill>
                <a:latin typeface="Arial" panose="020B0604020202020204" pitchFamily="34" charset="0"/>
                <a:ea typeface="Asap" panose="020F0504030202060203"/>
                <a:cs typeface="Arial" panose="020B0604020202020204" pitchFamily="34" charset="0"/>
                <a:sym typeface="Asap" panose="020F0504030202060203"/>
              </a:rPr>
              <a:t>Giảng viên hướng dẫn:</a:t>
            </a:r>
            <a:endParaRPr lang="en-US" sz="2400" i="1">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a:p>
            <a:pPr algn="just">
              <a:lnSpc>
                <a:spcPts val="4320"/>
              </a:lnSpc>
              <a:spcBef>
                <a:spcPct val="0"/>
              </a:spcBef>
            </a:pPr>
            <a:r>
              <a:rPr lang="en-US" sz="2400">
                <a:solidFill>
                  <a:srgbClr val="272626"/>
                </a:solidFill>
                <a:latin typeface="Arial" panose="020B0604020202020204" pitchFamily="34" charset="0"/>
                <a:ea typeface="Asap" panose="020F0504030202060203"/>
                <a:cs typeface="Arial" panose="020B0604020202020204" pitchFamily="34" charset="0"/>
                <a:sym typeface="Asap" panose="020F0504030202060203"/>
              </a:rPr>
              <a:t>Đoàn Phước Miền </a:t>
            </a:r>
            <a:endParaRPr lang="en-US" sz="2400">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p:txBody>
      </p:sp>
      <p:sp>
        <p:nvSpPr>
          <p:cNvPr id="15" name="TextBox 15"/>
          <p:cNvSpPr txBox="1"/>
          <p:nvPr/>
        </p:nvSpPr>
        <p:spPr>
          <a:xfrm>
            <a:off x="11864975" y="7962900"/>
            <a:ext cx="2926080" cy="2215515"/>
          </a:xfrm>
          <a:prstGeom prst="rect">
            <a:avLst/>
          </a:prstGeom>
        </p:spPr>
        <p:txBody>
          <a:bodyPr wrap="square" lIns="0" tIns="0" rIns="0" bIns="0" rtlCol="0" anchor="t">
            <a:spAutoFit/>
          </a:bodyPr>
          <a:lstStyle/>
          <a:p>
            <a:pPr algn="l">
              <a:lnSpc>
                <a:spcPts val="4320"/>
              </a:lnSpc>
              <a:spcBef>
                <a:spcPct val="0"/>
              </a:spcBef>
            </a:pPr>
            <a:r>
              <a:rPr lang="en-US" sz="2400" i="1">
                <a:solidFill>
                  <a:srgbClr val="272626"/>
                </a:solidFill>
                <a:latin typeface="Arial" panose="020B0604020202020204" pitchFamily="34" charset="0"/>
                <a:ea typeface="Asap" panose="020F0504030202060203"/>
                <a:cs typeface="Arial" panose="020B0604020202020204" pitchFamily="34" charset="0"/>
                <a:sym typeface="Asap" panose="020F0504030202060203"/>
              </a:rPr>
              <a:t>Sinh viên thực hiện:</a:t>
            </a:r>
            <a:endParaRPr lang="en-US" sz="2400" i="1">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a:p>
            <a:pPr algn="l">
              <a:lnSpc>
                <a:spcPts val="4320"/>
              </a:lnSpc>
              <a:spcBef>
                <a:spcPct val="0"/>
              </a:spcBef>
            </a:pPr>
            <a:r>
              <a:rPr lang="en-US" sz="2400">
                <a:solidFill>
                  <a:srgbClr val="272626"/>
                </a:solidFill>
                <a:latin typeface="Arial" panose="020B0604020202020204" pitchFamily="34" charset="0"/>
                <a:ea typeface="Asap" panose="020F0504030202060203"/>
                <a:cs typeface="Arial" panose="020B0604020202020204" pitchFamily="34" charset="0"/>
                <a:sym typeface="Asap" panose="020F0504030202060203"/>
              </a:rPr>
              <a:t>Đỗ Thị Kim Hương </a:t>
            </a:r>
            <a:endParaRPr lang="en-US" sz="2400">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a:p>
            <a:pPr algn="l">
              <a:lnSpc>
                <a:spcPts val="4320"/>
              </a:lnSpc>
              <a:spcBef>
                <a:spcPct val="0"/>
              </a:spcBef>
            </a:pPr>
            <a:r>
              <a:rPr lang="en-US" sz="2400">
                <a:solidFill>
                  <a:srgbClr val="272626"/>
                </a:solidFill>
                <a:latin typeface="Arial" panose="020B0604020202020204" pitchFamily="34" charset="0"/>
                <a:ea typeface="Asap" panose="020F0504030202060203"/>
                <a:cs typeface="Arial" panose="020B0604020202020204" pitchFamily="34" charset="0"/>
                <a:sym typeface="Asap" panose="020F0504030202060203"/>
              </a:rPr>
              <a:t>MSSV: 110122083</a:t>
            </a:r>
            <a:endParaRPr lang="en-US" sz="2400">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a:p>
            <a:pPr algn="l">
              <a:lnSpc>
                <a:spcPts val="4320"/>
              </a:lnSpc>
              <a:spcBef>
                <a:spcPct val="0"/>
              </a:spcBef>
            </a:pPr>
            <a:r>
              <a:rPr lang="en-US" sz="2400">
                <a:solidFill>
                  <a:srgbClr val="272626"/>
                </a:solidFill>
                <a:latin typeface="Arial" panose="020B0604020202020204" pitchFamily="34" charset="0"/>
                <a:ea typeface="Asap" panose="020F0504030202060203"/>
                <a:cs typeface="Arial" panose="020B0604020202020204" pitchFamily="34" charset="0"/>
                <a:sym typeface="Asap" panose="020F0504030202060203"/>
              </a:rPr>
              <a:t>Lớp: DA22TTD</a:t>
            </a:r>
            <a:endParaRPr lang="en-US" sz="2400">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pic>
        <p:nvPicPr>
          <p:cNvPr id="-2147482568" name="Picture -2147482569"/>
          <p:cNvPicPr>
            <a:picLocks noChangeAspect="1"/>
          </p:cNvPicPr>
          <p:nvPr/>
        </p:nvPicPr>
        <p:blipFill>
          <a:blip r:embed="rId1"/>
          <a:stretch>
            <a:fillRect/>
          </a:stretch>
        </p:blipFill>
        <p:spPr>
          <a:xfrm>
            <a:off x="3910330" y="2217420"/>
            <a:ext cx="10467340" cy="7139940"/>
          </a:xfrm>
          <a:prstGeom prst="rect">
            <a:avLst/>
          </a:prstGeom>
          <a:noFill/>
          <a:ln w="9525">
            <a:noFill/>
          </a:ln>
        </p:spPr>
      </p:pic>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685800" y="788035"/>
            <a:ext cx="5703570" cy="1186180"/>
          </a:xfrm>
          <a:prstGeom prst="rect">
            <a:avLst/>
          </a:prstGeom>
        </p:spPr>
        <p:txBody>
          <a:bodyPr lIns="0" tIns="0" rIns="0" bIns="0" rtlCol="0" anchor="t">
            <a:noAutofit/>
          </a:bodyPr>
          <a:p>
            <a:pPr algn="ctr" fontAlgn="ct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a:t>
            </a: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Tiến trình </a:t>
            </a: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tìm kiếm</a:t>
            </a:r>
            <a:endPar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3" name="Text Box 2"/>
          <p:cNvSpPr txBox="1"/>
          <p:nvPr/>
        </p:nvSpPr>
        <p:spPr>
          <a:xfrm>
            <a:off x="3909695" y="9334500"/>
            <a:ext cx="10441305" cy="829945"/>
          </a:xfrm>
          <a:prstGeom prst="rect">
            <a:avLst/>
          </a:prstGeom>
        </p:spPr>
        <p:txBody>
          <a:bodyPr wrap="square">
            <a:spAutoFit/>
          </a:bodyPr>
          <a:p>
            <a:pPr marL="0" indent="0" algn="ctr" defTabSz="266700">
              <a:lnSpc>
                <a:spcPct val="150000"/>
              </a:lnSpc>
              <a:spcBef>
                <a:spcPct val="0"/>
              </a:spcBef>
              <a:spcAft>
                <a:spcPct val="0"/>
              </a:spcAft>
            </a:pPr>
            <a:r>
              <a:rPr sz="3200" i="1">
                <a:solidFill>
                  <a:srgbClr val="000000"/>
                </a:solidFill>
                <a:latin typeface="Calibri" panose="020F0502020204030204" charset="0"/>
                <a:ea typeface="Times New Roman" panose="02020603050405020304"/>
                <a:cs typeface="Calibri" panose="020F0502020204030204" charset="0"/>
              </a:rPr>
              <a:t>Hình 3.3: Tiến trình tìm kiếm</a:t>
            </a:r>
            <a:endParaRPr sz="3200" i="1">
              <a:solidFill>
                <a:srgbClr val="000000"/>
              </a:solidFill>
              <a:latin typeface="Calibri" panose="020F0502020204030204" charset="0"/>
              <a:ea typeface="Times New Roman" panose="02020603050405020304"/>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685800" y="788035"/>
            <a:ext cx="5703570" cy="1186180"/>
          </a:xfrm>
          <a:prstGeom prst="rect">
            <a:avLst/>
          </a:prstGeom>
        </p:spPr>
        <p:txBody>
          <a:bodyPr lIns="0" tIns="0" rIns="0" bIns="0" rtlCol="0" anchor="t">
            <a:noAutofit/>
          </a:bodyPr>
          <a:p>
            <a:pP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3.4.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Lược đồ cơ sở dữ liệu</a:t>
            </a:r>
            <a:endPar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pic>
        <p:nvPicPr>
          <p:cNvPr id="-2147482616" name="Picture -2147482617"/>
          <p:cNvPicPr>
            <a:picLocks noChangeAspect="1"/>
          </p:cNvPicPr>
          <p:nvPr/>
        </p:nvPicPr>
        <p:blipFill>
          <a:blip r:embed="rId1"/>
          <a:stretch>
            <a:fillRect/>
          </a:stretch>
        </p:blipFill>
        <p:spPr>
          <a:xfrm>
            <a:off x="1869440" y="2857500"/>
            <a:ext cx="14548485" cy="5664835"/>
          </a:xfrm>
          <a:prstGeom prst="rect">
            <a:avLst/>
          </a:prstGeom>
          <a:solidFill>
            <a:srgbClr val="000000"/>
          </a:solidFill>
          <a:ln w="9525" cap="flat" cmpd="sng">
            <a:solidFill>
              <a:srgbClr val="D9D9D9"/>
            </a:solidFill>
            <a:prstDash val="solid"/>
            <a:miter/>
            <a:headEnd type="none" w="med" len="med"/>
            <a:tailEnd type="none" w="med" len="med"/>
          </a:ln>
        </p:spPr>
      </p:pic>
      <p:sp>
        <p:nvSpPr>
          <p:cNvPr id="3" name="Text Box 2"/>
          <p:cNvSpPr txBox="1"/>
          <p:nvPr/>
        </p:nvSpPr>
        <p:spPr>
          <a:xfrm>
            <a:off x="1870075" y="8801100"/>
            <a:ext cx="14547850" cy="829945"/>
          </a:xfrm>
          <a:prstGeom prst="rect">
            <a:avLst/>
          </a:prstGeom>
        </p:spPr>
        <p:txBody>
          <a:bodyPr wrap="square">
            <a:spAutoFit/>
          </a:bodyPr>
          <a:p>
            <a:pPr marL="0" indent="0" algn="ctr" defTabSz="266700">
              <a:lnSpc>
                <a:spcPct val="150000"/>
              </a:lnSpc>
              <a:spcBef>
                <a:spcPct val="0"/>
              </a:spcBef>
              <a:spcAft>
                <a:spcPct val="0"/>
              </a:spcAft>
            </a:pPr>
            <a:r>
              <a:rPr sz="3200" i="1">
                <a:solidFill>
                  <a:srgbClr val="000000"/>
                </a:solidFill>
                <a:latin typeface="Calibri" panose="020F0502020204030204" charset="0"/>
                <a:ea typeface="Times New Roman" panose="02020603050405020304"/>
                <a:cs typeface="Calibri" panose="020F0502020204030204" charset="0"/>
              </a:rPr>
              <a:t>Hình 3.4: Lược đồ cơ sở dữ liệu</a:t>
            </a:r>
            <a:endParaRPr sz="3200" i="1">
              <a:solidFill>
                <a:srgbClr val="000000"/>
              </a:solidFill>
              <a:latin typeface="Calibri" panose="020F0502020204030204" charset="0"/>
              <a:ea typeface="Times New Roman" panose="02020603050405020304"/>
              <a:cs typeface="Calibri" panose="020F0502020204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685800" y="788035"/>
            <a:ext cx="5703570" cy="1186180"/>
          </a:xfrm>
          <a:prstGeom prst="rect">
            <a:avLst/>
          </a:prstGeom>
        </p:spPr>
        <p:txBody>
          <a:bodyPr lIns="0" tIns="0" rIns="0" bIns="0" rtlCol="0" anchor="t">
            <a:noAutofit/>
          </a:bodyPr>
          <a:p>
            <a:pP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3.5.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cơ sở dữ liệu</a:t>
            </a:r>
            <a:endPar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5" name="Text Box 4"/>
          <p:cNvSpPr txBox="1"/>
          <p:nvPr/>
        </p:nvSpPr>
        <p:spPr>
          <a:xfrm>
            <a:off x="1447800" y="2400300"/>
            <a:ext cx="15293975" cy="2306955"/>
          </a:xfrm>
          <a:prstGeom prst="rect">
            <a:avLst/>
          </a:prstGeom>
        </p:spPr>
        <p:txBody>
          <a:bodyPr wrap="square">
            <a:spAutoFit/>
          </a:bodyPr>
          <a:p>
            <a:pPr marL="0" indent="457200" algn="just" defTabSz="266700">
              <a:lnSpc>
                <a:spcPct val="150000"/>
              </a:lnSpc>
              <a:spcBef>
                <a:spcPct val="0"/>
              </a:spcBef>
              <a:spcAft>
                <a:spcPct val="0"/>
              </a:spcAft>
            </a:pPr>
            <a:r>
              <a:rPr sz="3200">
                <a:latin typeface="Calibri" panose="020F0502020204030204" charset="0"/>
                <a:ea typeface="Times New Roman" panose="02020603050405020304"/>
                <a:cs typeface="Calibri" panose="020F0502020204030204" charset="0"/>
              </a:rPr>
              <a:t>Bảng dichvu: Lưu trữ thông tin về các dịch vụ trong hệ thống để người dùng có nhiều lựa chọn cho việc vào website xem thông tin các dịch vụ phong phú đa dạng.</a:t>
            </a:r>
            <a:endParaRPr sz="3200">
              <a:latin typeface="Calibri" panose="020F0502020204030204" charset="0"/>
              <a:ea typeface="Times New Roman" panose="02020603050405020304"/>
              <a:cs typeface="Calibri" panose="020F0502020204030204" charset="0"/>
            </a:endParaRPr>
          </a:p>
          <a:p>
            <a:pPr marL="0" indent="457200" algn="ctr" defTabSz="266700">
              <a:lnSpc>
                <a:spcPct val="150000"/>
              </a:lnSpc>
              <a:spcBef>
                <a:spcPct val="0"/>
              </a:spcBef>
              <a:spcAft>
                <a:spcPct val="0"/>
              </a:spcAft>
            </a:pPr>
            <a:r>
              <a:rPr lang="en-US" altLang="en-US" sz="3200" i="1">
                <a:latin typeface="Calibri" panose="020F0502020204030204" charset="0"/>
                <a:ea typeface="Times New Roman" panose="02020603050405020304"/>
                <a:cs typeface="Calibri" panose="020F0502020204030204" charset="0"/>
              </a:rPr>
              <a:t>Bảng 3.1: Chi tiết thực thể “Dịch vụ”</a:t>
            </a:r>
            <a:endParaRPr lang="en-US" altLang="en-US" sz="3200" i="1">
              <a:latin typeface="Calibri" panose="020F0502020204030204" charset="0"/>
              <a:ea typeface="Times New Roman" panose="02020603050405020304"/>
              <a:cs typeface="Calibri" panose="020F0502020204030204" charset="0"/>
            </a:endParaRPr>
          </a:p>
        </p:txBody>
      </p:sp>
      <p:pic>
        <p:nvPicPr>
          <p:cNvPr id="6" name="Picture 5"/>
          <p:cNvPicPr>
            <a:picLocks noChangeAspect="1"/>
          </p:cNvPicPr>
          <p:nvPr/>
        </p:nvPicPr>
        <p:blipFill>
          <a:blip r:embed="rId1"/>
          <a:stretch>
            <a:fillRect/>
          </a:stretch>
        </p:blipFill>
        <p:spPr>
          <a:xfrm>
            <a:off x="2286000" y="4762500"/>
            <a:ext cx="13847445" cy="36937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685800" y="788035"/>
            <a:ext cx="5703570" cy="1186180"/>
          </a:xfrm>
          <a:prstGeom prst="rect">
            <a:avLst/>
          </a:prstGeom>
        </p:spPr>
        <p:txBody>
          <a:bodyPr lIns="0" tIns="0" rIns="0" bIns="0" rtlCol="0" anchor="t">
            <a:noAutofit/>
          </a:bodyPr>
          <a:p>
            <a:pP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3.5.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cơ sở dữ liệu</a:t>
            </a:r>
            <a:endPar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5" name="Text Box 4"/>
          <p:cNvSpPr txBox="1"/>
          <p:nvPr/>
        </p:nvSpPr>
        <p:spPr>
          <a:xfrm>
            <a:off x="1447800" y="2400300"/>
            <a:ext cx="15293975" cy="2306955"/>
          </a:xfrm>
          <a:prstGeom prst="rect">
            <a:avLst/>
          </a:prstGeom>
        </p:spPr>
        <p:txBody>
          <a:bodyPr wrap="square">
            <a:spAutoFit/>
          </a:bodyPr>
          <a:p>
            <a:pPr marL="0" indent="457200" algn="just" defTabSz="266700">
              <a:lnSpc>
                <a:spcPct val="150000"/>
              </a:lnSpc>
              <a:spcBef>
                <a:spcPct val="0"/>
              </a:spcBef>
              <a:spcAft>
                <a:spcPct val="0"/>
              </a:spcAft>
            </a:pPr>
            <a:r>
              <a:rPr lang="en-US" altLang="en-US" sz="3200">
                <a:latin typeface="Calibri" panose="020F0502020204030204" charset="0"/>
                <a:ea typeface="Times New Roman" panose="02020603050405020304"/>
                <a:cs typeface="Calibri" panose="020F0502020204030204" charset="0"/>
              </a:rPr>
              <a:t>Bảng khachhang: Bảng chứa thông tin của các khách hàng </a:t>
            </a:r>
            <a:r>
              <a:rPr lang="" altLang="en-US" sz="3200">
                <a:latin typeface="Calibri" panose="020F0502020204030204" charset="0"/>
                <a:ea typeface="Times New Roman" panose="02020603050405020304"/>
                <a:cs typeface="Calibri" panose="020F0502020204030204" charset="0"/>
              </a:rPr>
              <a:t>đư</a:t>
            </a:r>
            <a:r>
              <a:rPr lang="en-US" altLang="en-US" sz="3200">
                <a:latin typeface="Calibri" panose="020F0502020204030204" charset="0"/>
                <a:ea typeface="Times New Roman" panose="02020603050405020304"/>
                <a:cs typeface="Calibri" panose="020F0502020204030204" charset="0"/>
              </a:rPr>
              <a:t>ợc l</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u trữ trên hệ thống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ể việc quản l</a:t>
            </a:r>
            <a:r>
              <a:rPr lang="" altLang="en-US" sz="3200">
                <a:latin typeface="Calibri" panose="020F0502020204030204" charset="0"/>
                <a:ea typeface="Times New Roman" panose="02020603050405020304"/>
                <a:cs typeface="Calibri" panose="020F0502020204030204" charset="0"/>
              </a:rPr>
              <a:t>ý</a:t>
            </a:r>
            <a:r>
              <a:rPr lang="en-US" altLang="en-US" sz="3200">
                <a:latin typeface="Calibri" panose="020F0502020204030204" charset="0"/>
                <a:ea typeface="Times New Roman" panose="02020603050405020304"/>
                <a:cs typeface="Calibri" panose="020F0502020204030204" charset="0"/>
              </a:rPr>
              <a:t> khách hàng thuận lợi.</a:t>
            </a:r>
            <a:endParaRPr lang="en-US" altLang="en-US" sz="3200">
              <a:latin typeface="Calibri" panose="020F0502020204030204" charset="0"/>
              <a:ea typeface="Times New Roman" panose="02020603050405020304"/>
              <a:cs typeface="Calibri" panose="020F0502020204030204" charset="0"/>
            </a:endParaRPr>
          </a:p>
          <a:p>
            <a:pPr marL="0" indent="457200" algn="ctr" defTabSz="266700">
              <a:lnSpc>
                <a:spcPct val="150000"/>
              </a:lnSpc>
              <a:spcBef>
                <a:spcPct val="0"/>
              </a:spcBef>
              <a:spcAft>
                <a:spcPct val="0"/>
              </a:spcAft>
            </a:pPr>
            <a:r>
              <a:rPr lang="en-US" altLang="en-US" sz="3200" i="1">
                <a:latin typeface="Calibri" panose="020F0502020204030204" charset="0"/>
                <a:ea typeface="Times New Roman" panose="02020603050405020304"/>
                <a:cs typeface="Calibri" panose="020F0502020204030204" charset="0"/>
              </a:rPr>
              <a:t>Bảng 3.2: Chi tiết thực thể “Khách hàng”</a:t>
            </a:r>
            <a:endParaRPr lang="en-US" altLang="en-US" sz="3200" i="1">
              <a:latin typeface="Calibri" panose="020F0502020204030204" charset="0"/>
              <a:ea typeface="Times New Roman" panose="02020603050405020304"/>
              <a:cs typeface="Calibri" panose="020F0502020204030204" charset="0"/>
            </a:endParaRPr>
          </a:p>
        </p:txBody>
      </p:sp>
      <p:pic>
        <p:nvPicPr>
          <p:cNvPr id="2" name="Picture 1"/>
          <p:cNvPicPr>
            <a:picLocks noChangeAspect="1"/>
          </p:cNvPicPr>
          <p:nvPr/>
        </p:nvPicPr>
        <p:blipFill>
          <a:blip r:embed="rId1"/>
          <a:stretch>
            <a:fillRect/>
          </a:stretch>
        </p:blipFill>
        <p:spPr>
          <a:xfrm>
            <a:off x="2293620" y="4707255"/>
            <a:ext cx="13700760" cy="50145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685800" y="788035"/>
            <a:ext cx="5703570" cy="1186180"/>
          </a:xfrm>
          <a:prstGeom prst="rect">
            <a:avLst/>
          </a:prstGeom>
        </p:spPr>
        <p:txBody>
          <a:bodyPr lIns="0" tIns="0" rIns="0" bIns="0" rtlCol="0" anchor="t">
            <a:noAutofit/>
          </a:bodyPr>
          <a:p>
            <a:pP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3.5.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cơ sở dữ liệu</a:t>
            </a:r>
            <a:endPar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5" name="Text Box 4"/>
          <p:cNvSpPr txBox="1"/>
          <p:nvPr/>
        </p:nvSpPr>
        <p:spPr>
          <a:xfrm>
            <a:off x="1447800" y="2400300"/>
            <a:ext cx="15293975" cy="2306955"/>
          </a:xfrm>
          <a:prstGeom prst="rect">
            <a:avLst/>
          </a:prstGeom>
        </p:spPr>
        <p:txBody>
          <a:bodyPr wrap="square">
            <a:spAutoFit/>
          </a:bodyPr>
          <a:p>
            <a:pPr marL="0" indent="457200" algn="just" defTabSz="266700">
              <a:lnSpc>
                <a:spcPct val="150000"/>
              </a:lnSpc>
              <a:spcBef>
                <a:spcPct val="0"/>
              </a:spcBef>
              <a:spcAft>
                <a:spcPct val="0"/>
              </a:spcAft>
            </a:pPr>
            <a:r>
              <a:rPr lang="en-US" altLang="en-US" sz="3200">
                <a:latin typeface="Calibri" panose="020F0502020204030204" charset="0"/>
                <a:ea typeface="Times New Roman" panose="02020603050405020304"/>
                <a:cs typeface="Calibri" panose="020F0502020204030204" charset="0"/>
              </a:rPr>
              <a:t>Bảng dondatdv: Bảng chứa thông tin của các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ơn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ặt dịch vụ </a:t>
            </a:r>
            <a:r>
              <a:rPr lang="" altLang="en-US" sz="3200">
                <a:latin typeface="Calibri" panose="020F0502020204030204" charset="0"/>
                <a:ea typeface="Times New Roman" panose="02020603050405020304"/>
                <a:cs typeface="Calibri" panose="020F0502020204030204" charset="0"/>
              </a:rPr>
              <a:t>đư</a:t>
            </a:r>
            <a:r>
              <a:rPr lang="en-US" altLang="en-US" sz="3200">
                <a:latin typeface="Calibri" panose="020F0502020204030204" charset="0"/>
                <a:ea typeface="Times New Roman" panose="02020603050405020304"/>
                <a:cs typeface="Calibri" panose="020F0502020204030204" charset="0"/>
              </a:rPr>
              <a:t>ợc l</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u trữ trên hệ thống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ể việc quản l</a:t>
            </a:r>
            <a:r>
              <a:rPr lang="" altLang="en-US" sz="3200">
                <a:latin typeface="Calibri" panose="020F0502020204030204" charset="0"/>
                <a:ea typeface="Times New Roman" panose="02020603050405020304"/>
                <a:cs typeface="Calibri" panose="020F0502020204030204" charset="0"/>
              </a:rPr>
              <a:t>ý</a:t>
            </a:r>
            <a:r>
              <a:rPr lang="en-US" altLang="en-US" sz="3200">
                <a:latin typeface="Calibri" panose="020F0502020204030204" charset="0"/>
                <a:ea typeface="Times New Roman" panose="02020603050405020304"/>
                <a:cs typeface="Calibri" panose="020F0502020204030204" charset="0"/>
              </a:rPr>
              <a:t> các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ơn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ặt dịch vụ thuận lợi.</a:t>
            </a:r>
            <a:endParaRPr lang="en-US" altLang="en-US" sz="3200">
              <a:latin typeface="Calibri" panose="020F0502020204030204" charset="0"/>
              <a:ea typeface="Times New Roman" panose="02020603050405020304"/>
              <a:cs typeface="Calibri" panose="020F0502020204030204" charset="0"/>
            </a:endParaRPr>
          </a:p>
          <a:p>
            <a:pPr marL="0" indent="457200" algn="ctr" defTabSz="266700">
              <a:lnSpc>
                <a:spcPct val="150000"/>
              </a:lnSpc>
              <a:spcBef>
                <a:spcPct val="0"/>
              </a:spcBef>
              <a:spcAft>
                <a:spcPct val="0"/>
              </a:spcAft>
            </a:pPr>
            <a:r>
              <a:rPr lang="en-US" altLang="en-US" sz="3200" i="1">
                <a:latin typeface="Calibri" panose="020F0502020204030204" charset="0"/>
                <a:ea typeface="Times New Roman" panose="02020603050405020304"/>
                <a:cs typeface="Calibri" panose="020F0502020204030204" charset="0"/>
              </a:rPr>
              <a:t>Bảng 3.3: Chi tiết thực thể “</a:t>
            </a:r>
            <a:r>
              <a:rPr lang="" altLang="en-US" sz="3200" i="1">
                <a:latin typeface="Calibri" panose="020F0502020204030204" charset="0"/>
                <a:ea typeface="Times New Roman" panose="02020603050405020304"/>
                <a:cs typeface="Calibri" panose="020F0502020204030204" charset="0"/>
              </a:rPr>
              <a:t>Đ</a:t>
            </a:r>
            <a:r>
              <a:rPr lang="en-US" altLang="en-US" sz="3200" i="1">
                <a:latin typeface="Calibri" panose="020F0502020204030204" charset="0"/>
                <a:ea typeface="Times New Roman" panose="02020603050405020304"/>
                <a:cs typeface="Calibri" panose="020F0502020204030204" charset="0"/>
              </a:rPr>
              <a:t>ơn </a:t>
            </a:r>
            <a:r>
              <a:rPr lang="" altLang="en-US" sz="3200" i="1">
                <a:latin typeface="Calibri" panose="020F0502020204030204" charset="0"/>
                <a:ea typeface="Times New Roman" panose="02020603050405020304"/>
                <a:cs typeface="Calibri" panose="020F0502020204030204" charset="0"/>
              </a:rPr>
              <a:t>đ</a:t>
            </a:r>
            <a:r>
              <a:rPr lang="en-US" altLang="en-US" sz="3200" i="1">
                <a:latin typeface="Calibri" panose="020F0502020204030204" charset="0"/>
                <a:ea typeface="Times New Roman" panose="02020603050405020304"/>
                <a:cs typeface="Calibri" panose="020F0502020204030204" charset="0"/>
              </a:rPr>
              <a:t>ặt dịch vụ”</a:t>
            </a:r>
            <a:endParaRPr lang="en-US" altLang="en-US" sz="3200" i="1">
              <a:latin typeface="Calibri" panose="020F0502020204030204" charset="0"/>
              <a:ea typeface="Times New Roman" panose="02020603050405020304"/>
              <a:cs typeface="Calibri" panose="020F0502020204030204" charset="0"/>
            </a:endParaRPr>
          </a:p>
        </p:txBody>
      </p:sp>
      <p:pic>
        <p:nvPicPr>
          <p:cNvPr id="2" name="Picture 1"/>
          <p:cNvPicPr>
            <a:picLocks noChangeAspect="1"/>
          </p:cNvPicPr>
          <p:nvPr/>
        </p:nvPicPr>
        <p:blipFill>
          <a:blip r:embed="rId1"/>
          <a:stretch>
            <a:fillRect/>
          </a:stretch>
        </p:blipFill>
        <p:spPr>
          <a:xfrm>
            <a:off x="2327275" y="4914900"/>
            <a:ext cx="13633450" cy="42189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685800" y="788035"/>
            <a:ext cx="5703570" cy="1186180"/>
          </a:xfrm>
          <a:prstGeom prst="rect">
            <a:avLst/>
          </a:prstGeom>
        </p:spPr>
        <p:txBody>
          <a:bodyPr lIns="0" tIns="0" rIns="0" bIns="0" rtlCol="0" anchor="t">
            <a:noAutofit/>
          </a:bodyPr>
          <a:p>
            <a:pP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3.5.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cơ sở dữ liệu</a:t>
            </a:r>
            <a:endPar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5" name="Text Box 4"/>
          <p:cNvSpPr txBox="1"/>
          <p:nvPr/>
        </p:nvSpPr>
        <p:spPr>
          <a:xfrm>
            <a:off x="1447800" y="2400300"/>
            <a:ext cx="15293975" cy="2306955"/>
          </a:xfrm>
          <a:prstGeom prst="rect">
            <a:avLst/>
          </a:prstGeom>
        </p:spPr>
        <p:txBody>
          <a:bodyPr wrap="square">
            <a:spAutoFit/>
          </a:bodyPr>
          <a:p>
            <a:pPr marL="0" indent="457200" algn="just" defTabSz="266700">
              <a:lnSpc>
                <a:spcPct val="150000"/>
              </a:lnSpc>
              <a:spcBef>
                <a:spcPct val="0"/>
              </a:spcBef>
              <a:spcAft>
                <a:spcPct val="0"/>
              </a:spcAft>
            </a:pPr>
            <a:r>
              <a:rPr lang="en-US" altLang="en-US" sz="3200">
                <a:latin typeface="Calibri" panose="020F0502020204030204" charset="0"/>
                <a:ea typeface="Times New Roman" panose="02020603050405020304"/>
                <a:cs typeface="Calibri" panose="020F0502020204030204" charset="0"/>
              </a:rPr>
              <a:t>Bảng nhanvien: Bảng chứa thông tin của các nhân viên </a:t>
            </a:r>
            <a:r>
              <a:rPr lang="" altLang="en-US" sz="3200">
                <a:latin typeface="Calibri" panose="020F0502020204030204" charset="0"/>
                <a:ea typeface="Times New Roman" panose="02020603050405020304"/>
                <a:cs typeface="Calibri" panose="020F0502020204030204" charset="0"/>
              </a:rPr>
              <a:t>đư</a:t>
            </a:r>
            <a:r>
              <a:rPr lang="en-US" altLang="en-US" sz="3200">
                <a:latin typeface="Calibri" panose="020F0502020204030204" charset="0"/>
                <a:ea typeface="Times New Roman" panose="02020603050405020304"/>
                <a:cs typeface="Calibri" panose="020F0502020204030204" charset="0"/>
              </a:rPr>
              <a:t>ợc l</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u trữ trên hệ thống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ể việc quản l</a:t>
            </a:r>
            <a:r>
              <a:rPr lang="" altLang="en-US" sz="3200">
                <a:latin typeface="Calibri" panose="020F0502020204030204" charset="0"/>
                <a:ea typeface="Times New Roman" panose="02020603050405020304"/>
                <a:cs typeface="Calibri" panose="020F0502020204030204" charset="0"/>
              </a:rPr>
              <a:t>ý</a:t>
            </a:r>
            <a:r>
              <a:rPr lang="en-US" altLang="en-US" sz="3200">
                <a:latin typeface="Calibri" panose="020F0502020204030204" charset="0"/>
                <a:ea typeface="Times New Roman" panose="02020603050405020304"/>
                <a:cs typeface="Calibri" panose="020F0502020204030204" charset="0"/>
              </a:rPr>
              <a:t> nhân viên vụ thuận lợi.</a:t>
            </a:r>
            <a:endParaRPr lang="en-US" altLang="en-US" sz="3200">
              <a:latin typeface="Calibri" panose="020F0502020204030204" charset="0"/>
              <a:ea typeface="Times New Roman" panose="02020603050405020304"/>
              <a:cs typeface="Calibri" panose="020F0502020204030204" charset="0"/>
            </a:endParaRPr>
          </a:p>
          <a:p>
            <a:pPr marL="0" indent="457200" algn="ctr" defTabSz="266700">
              <a:lnSpc>
                <a:spcPct val="150000"/>
              </a:lnSpc>
              <a:spcBef>
                <a:spcPct val="0"/>
              </a:spcBef>
              <a:spcAft>
                <a:spcPct val="0"/>
              </a:spcAft>
            </a:pPr>
            <a:r>
              <a:rPr lang="en-US" altLang="en-US" sz="3200" i="1">
                <a:latin typeface="Calibri" panose="020F0502020204030204" charset="0"/>
                <a:ea typeface="Times New Roman" panose="02020603050405020304"/>
                <a:cs typeface="Calibri" panose="020F0502020204030204" charset="0"/>
              </a:rPr>
              <a:t>Bảng 3.4: Chi tiết thực thể “Nhân viên”</a:t>
            </a:r>
            <a:endParaRPr lang="en-US" altLang="en-US" sz="3200" i="1">
              <a:latin typeface="Calibri" panose="020F0502020204030204" charset="0"/>
              <a:ea typeface="Times New Roman" panose="02020603050405020304"/>
              <a:cs typeface="Calibri" panose="020F0502020204030204" charset="0"/>
            </a:endParaRPr>
          </a:p>
        </p:txBody>
      </p:sp>
      <p:pic>
        <p:nvPicPr>
          <p:cNvPr id="2" name="Picture 1"/>
          <p:cNvPicPr>
            <a:picLocks noChangeAspect="1"/>
          </p:cNvPicPr>
          <p:nvPr/>
        </p:nvPicPr>
        <p:blipFill>
          <a:blip r:embed="rId1"/>
          <a:stretch>
            <a:fillRect/>
          </a:stretch>
        </p:blipFill>
        <p:spPr>
          <a:xfrm>
            <a:off x="2684780" y="4707255"/>
            <a:ext cx="12918440" cy="46793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685800" y="788035"/>
            <a:ext cx="5703570" cy="1186180"/>
          </a:xfrm>
          <a:prstGeom prst="rect">
            <a:avLst/>
          </a:prstGeom>
        </p:spPr>
        <p:txBody>
          <a:bodyPr lIns="0" tIns="0" rIns="0" bIns="0" rtlCol="0" anchor="t">
            <a:noAutofit/>
          </a:bodyPr>
          <a:p>
            <a:pP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3.5.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cơ sở dữ liệu</a:t>
            </a:r>
            <a:endPar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5" name="Text Box 4"/>
          <p:cNvSpPr txBox="1"/>
          <p:nvPr/>
        </p:nvSpPr>
        <p:spPr>
          <a:xfrm>
            <a:off x="1447800" y="2400300"/>
            <a:ext cx="15293975" cy="2306955"/>
          </a:xfrm>
          <a:prstGeom prst="rect">
            <a:avLst/>
          </a:prstGeom>
        </p:spPr>
        <p:txBody>
          <a:bodyPr wrap="square">
            <a:spAutoFit/>
          </a:bodyPr>
          <a:p>
            <a:pPr marL="0" indent="457200" algn="just" defTabSz="266700">
              <a:lnSpc>
                <a:spcPct val="150000"/>
              </a:lnSpc>
              <a:spcBef>
                <a:spcPct val="0"/>
              </a:spcBef>
              <a:spcAft>
                <a:spcPct val="0"/>
              </a:spcAft>
            </a:pPr>
            <a:r>
              <a:rPr lang="en-US" altLang="en-US" sz="3200">
                <a:latin typeface="Calibri" panose="020F0502020204030204" charset="0"/>
                <a:ea typeface="Times New Roman" panose="02020603050405020304"/>
                <a:cs typeface="Calibri" panose="020F0502020204030204" charset="0"/>
              </a:rPr>
              <a:t>Bảng thucung: Bảng chứa thông tin của các thú c</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ng của khách hàng </a:t>
            </a:r>
            <a:r>
              <a:rPr lang="" altLang="en-US" sz="3200">
                <a:latin typeface="Calibri" panose="020F0502020204030204" charset="0"/>
                <a:ea typeface="Times New Roman" panose="02020603050405020304"/>
                <a:cs typeface="Calibri" panose="020F0502020204030204" charset="0"/>
              </a:rPr>
              <a:t>đư</a:t>
            </a:r>
            <a:r>
              <a:rPr lang="en-US" altLang="en-US" sz="3200">
                <a:latin typeface="Calibri" panose="020F0502020204030204" charset="0"/>
                <a:ea typeface="Times New Roman" panose="02020603050405020304"/>
                <a:cs typeface="Calibri" panose="020F0502020204030204" charset="0"/>
              </a:rPr>
              <a:t>ợc l</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u trữ trên hệ thống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ể việc quản l</a:t>
            </a:r>
            <a:r>
              <a:rPr lang="" altLang="en-US" sz="3200">
                <a:latin typeface="Calibri" panose="020F0502020204030204" charset="0"/>
                <a:ea typeface="Times New Roman" panose="02020603050405020304"/>
                <a:cs typeface="Calibri" panose="020F0502020204030204" charset="0"/>
              </a:rPr>
              <a:t>ý</a:t>
            </a:r>
            <a:r>
              <a:rPr lang="en-US" altLang="en-US" sz="3200">
                <a:latin typeface="Calibri" panose="020F0502020204030204" charset="0"/>
                <a:ea typeface="Times New Roman" panose="02020603050405020304"/>
                <a:cs typeface="Calibri" panose="020F0502020204030204" charset="0"/>
              </a:rPr>
              <a:t> các thú c</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ng dễ dàng hơn.</a:t>
            </a:r>
            <a:endParaRPr lang="en-US" altLang="en-US" sz="3200">
              <a:latin typeface="Calibri" panose="020F0502020204030204" charset="0"/>
              <a:ea typeface="Times New Roman" panose="02020603050405020304"/>
              <a:cs typeface="Calibri" panose="020F0502020204030204" charset="0"/>
            </a:endParaRPr>
          </a:p>
          <a:p>
            <a:pPr marL="0" indent="457200" algn="ctr" defTabSz="266700">
              <a:lnSpc>
                <a:spcPct val="150000"/>
              </a:lnSpc>
              <a:spcBef>
                <a:spcPct val="0"/>
              </a:spcBef>
              <a:spcAft>
                <a:spcPct val="0"/>
              </a:spcAft>
            </a:pPr>
            <a:r>
              <a:rPr lang="en-US" altLang="en-US" sz="3200" i="1">
                <a:latin typeface="Calibri" panose="020F0502020204030204" charset="0"/>
                <a:ea typeface="Times New Roman" panose="02020603050405020304"/>
                <a:cs typeface="Calibri" panose="020F0502020204030204" charset="0"/>
              </a:rPr>
              <a:t>Bảng 3.5: Chi tiết thực thể “Thú c</a:t>
            </a:r>
            <a:r>
              <a:rPr lang="" altLang="en-US" sz="3200" i="1">
                <a:latin typeface="Calibri" panose="020F0502020204030204" charset="0"/>
                <a:ea typeface="Times New Roman" panose="02020603050405020304"/>
                <a:cs typeface="Calibri" panose="020F0502020204030204" charset="0"/>
              </a:rPr>
              <a:t>ư</a:t>
            </a:r>
            <a:r>
              <a:rPr lang="en-US" altLang="en-US" sz="3200" i="1">
                <a:latin typeface="Calibri" panose="020F0502020204030204" charset="0"/>
                <a:ea typeface="Times New Roman" panose="02020603050405020304"/>
                <a:cs typeface="Calibri" panose="020F0502020204030204" charset="0"/>
              </a:rPr>
              <a:t>ng”</a:t>
            </a:r>
            <a:endParaRPr lang="en-US" altLang="en-US" sz="3200" i="1">
              <a:latin typeface="Calibri" panose="020F0502020204030204" charset="0"/>
              <a:ea typeface="Times New Roman" panose="02020603050405020304"/>
              <a:cs typeface="Calibri" panose="020F0502020204030204" charset="0"/>
            </a:endParaRPr>
          </a:p>
        </p:txBody>
      </p:sp>
      <p:pic>
        <p:nvPicPr>
          <p:cNvPr id="2" name="Picture 1"/>
          <p:cNvPicPr>
            <a:picLocks noChangeAspect="1"/>
          </p:cNvPicPr>
          <p:nvPr/>
        </p:nvPicPr>
        <p:blipFill>
          <a:blip r:embed="rId1"/>
          <a:stretch>
            <a:fillRect/>
          </a:stretch>
        </p:blipFill>
        <p:spPr>
          <a:xfrm>
            <a:off x="2590800" y="4762500"/>
            <a:ext cx="13109575" cy="4826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685800" y="788035"/>
            <a:ext cx="5703570" cy="1186180"/>
          </a:xfrm>
          <a:prstGeom prst="rect">
            <a:avLst/>
          </a:prstGeom>
        </p:spPr>
        <p:txBody>
          <a:bodyPr lIns="0" tIns="0" rIns="0" bIns="0" rtlCol="0" anchor="t">
            <a:noAutofit/>
          </a:bodyPr>
          <a:p>
            <a:pP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3.5.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cơ sở dữ liệu</a:t>
            </a:r>
            <a:endPar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5" name="Text Box 4"/>
          <p:cNvSpPr txBox="1"/>
          <p:nvPr/>
        </p:nvSpPr>
        <p:spPr>
          <a:xfrm>
            <a:off x="1447800" y="2400300"/>
            <a:ext cx="15293975" cy="1568450"/>
          </a:xfrm>
          <a:prstGeom prst="rect">
            <a:avLst/>
          </a:prstGeom>
        </p:spPr>
        <p:txBody>
          <a:bodyPr wrap="square">
            <a:spAutoFit/>
          </a:bodyPr>
          <a:p>
            <a:pPr marL="0" indent="457200" algn="just" defTabSz="266700">
              <a:lnSpc>
                <a:spcPct val="150000"/>
              </a:lnSpc>
              <a:spcBef>
                <a:spcPct val="0"/>
              </a:spcBef>
              <a:spcAft>
                <a:spcPct val="0"/>
              </a:spcAft>
            </a:pPr>
            <a:r>
              <a:rPr lang="en-US" altLang="en-US" sz="3200">
                <a:latin typeface="Calibri" panose="020F0502020204030204" charset="0"/>
                <a:ea typeface="Times New Roman" panose="02020603050405020304"/>
                <a:cs typeface="Calibri" panose="020F0502020204030204" charset="0"/>
              </a:rPr>
              <a:t>Bảng taikhoan: Bảng chứa thông tin của các khách hàng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ã </a:t>
            </a:r>
            <a:r>
              <a:rPr lang="" altLang="en-US" sz="3200">
                <a:latin typeface="Calibri" panose="020F0502020204030204" charset="0"/>
                <a:ea typeface="Times New Roman" panose="02020603050405020304"/>
                <a:cs typeface="Calibri" panose="020F0502020204030204" charset="0"/>
              </a:rPr>
              <a:t>đă</a:t>
            </a:r>
            <a:r>
              <a:rPr lang="en-US" altLang="en-US" sz="3200">
                <a:latin typeface="Calibri" panose="020F0502020204030204" charset="0"/>
                <a:ea typeface="Times New Roman" panose="02020603050405020304"/>
                <a:cs typeface="Calibri" panose="020F0502020204030204" charset="0"/>
              </a:rPr>
              <a:t>ng k</a:t>
            </a:r>
            <a:r>
              <a:rPr lang="" altLang="en-US" sz="3200">
                <a:latin typeface="Calibri" panose="020F0502020204030204" charset="0"/>
                <a:ea typeface="Times New Roman" panose="02020603050405020304"/>
                <a:cs typeface="Calibri" panose="020F0502020204030204" charset="0"/>
              </a:rPr>
              <a:t>ý</a:t>
            </a:r>
            <a:r>
              <a:rPr lang="en-US" altLang="en-US" sz="3200">
                <a:latin typeface="Calibri" panose="020F0502020204030204" charset="0"/>
                <a:ea typeface="Times New Roman" panose="02020603050405020304"/>
                <a:cs typeface="Calibri" panose="020F0502020204030204" charset="0"/>
              </a:rPr>
              <a:t> tài khoản.</a:t>
            </a:r>
            <a:endParaRPr lang="en-US" altLang="en-US" sz="3200">
              <a:latin typeface="Calibri" panose="020F0502020204030204" charset="0"/>
              <a:ea typeface="Times New Roman" panose="02020603050405020304"/>
              <a:cs typeface="Calibri" panose="020F0502020204030204" charset="0"/>
            </a:endParaRPr>
          </a:p>
          <a:p>
            <a:pPr marL="0" indent="457200" algn="ctr" defTabSz="266700">
              <a:lnSpc>
                <a:spcPct val="150000"/>
              </a:lnSpc>
              <a:spcBef>
                <a:spcPct val="0"/>
              </a:spcBef>
              <a:spcAft>
                <a:spcPct val="0"/>
              </a:spcAft>
            </a:pPr>
            <a:r>
              <a:rPr lang="en-US" altLang="en-US" sz="3200" i="1">
                <a:latin typeface="Calibri" panose="020F0502020204030204" charset="0"/>
                <a:ea typeface="Times New Roman" panose="02020603050405020304"/>
                <a:cs typeface="Calibri" panose="020F0502020204030204" charset="0"/>
              </a:rPr>
              <a:t>Bảng 3.6: Chi tiết thực thể “Tài khoản”</a:t>
            </a:r>
            <a:endParaRPr lang="en-US" altLang="en-US" sz="3200" i="1">
              <a:latin typeface="Calibri" panose="020F0502020204030204" charset="0"/>
              <a:ea typeface="Times New Roman" panose="02020603050405020304"/>
              <a:cs typeface="Calibri" panose="020F0502020204030204" charset="0"/>
            </a:endParaRPr>
          </a:p>
        </p:txBody>
      </p:sp>
      <p:pic>
        <p:nvPicPr>
          <p:cNvPr id="2" name="Picture 1"/>
          <p:cNvPicPr>
            <a:picLocks noChangeAspect="1"/>
          </p:cNvPicPr>
          <p:nvPr/>
        </p:nvPicPr>
        <p:blipFill>
          <a:blip r:embed="rId1"/>
          <a:stretch>
            <a:fillRect/>
          </a:stretch>
        </p:blipFill>
        <p:spPr>
          <a:xfrm>
            <a:off x="2092960" y="4229100"/>
            <a:ext cx="14003655" cy="5049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990600" y="495300"/>
            <a:ext cx="5132705" cy="1807210"/>
          </a:xfrm>
          <a:prstGeom prst="rect">
            <a:avLst/>
          </a:prstGeom>
        </p:spPr>
        <p:txBody>
          <a:bodyPr lIns="0" tIns="0" rIns="0" bIns="0" rtlCol="0" anchor="t">
            <a:noAutofit/>
          </a:bodyPr>
          <a:p>
            <a:pPr algn="just">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giao diện</a:t>
            </a:r>
            <a:endPar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gn="just">
              <a:lnSpc>
                <a:spcPct val="150000"/>
              </a:lnSpc>
              <a:buClr>
                <a:schemeClr val="tx1">
                  <a:lumMod val="75000"/>
                  <a:lumOff val="25000"/>
                </a:schemeClr>
              </a:buClr>
            </a:pPr>
            <a:r>
              <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3.6.1. Giao diện t</a:t>
            </a:r>
            <a:r>
              <a:rPr lang="en-US"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rang chủ</a:t>
            </a:r>
            <a:endParaRPr lang="en-US" altLang="en-US" sz="3400" b="1" u="none" dirty="0" err="1">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algn="just">
              <a:lnSpc>
                <a:spcPct val="150000"/>
              </a:lnSpc>
              <a:buClr>
                <a:schemeClr val="tx1">
                  <a:lumMod val="75000"/>
                  <a:lumOff val="25000"/>
                </a:schemeClr>
              </a:buClr>
            </a:pPr>
            <a:endPar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5" name="Text Box 4"/>
          <p:cNvSpPr txBox="1"/>
          <p:nvPr/>
        </p:nvSpPr>
        <p:spPr>
          <a:xfrm>
            <a:off x="1661160" y="2857500"/>
            <a:ext cx="14965045" cy="6047105"/>
          </a:xfrm>
          <a:prstGeom prst="rect">
            <a:avLst/>
          </a:prstGeom>
        </p:spPr>
        <p:txBody>
          <a:bodyPr wrap="square">
            <a:spAutoFit/>
          </a:bodyPr>
          <a:p>
            <a:pPr marL="0" indent="457200" algn="just" defTabSz="266700">
              <a:lnSpc>
                <a:spcPct val="150000"/>
              </a:lnSpc>
              <a:spcBef>
                <a:spcPct val="0"/>
              </a:spcBef>
              <a:spcAft>
                <a:spcPct val="0"/>
              </a:spcAft>
            </a:pPr>
            <a:r>
              <a:rPr lang="vi-VN" altLang="en-US" sz="3400">
                <a:latin typeface="Calibri" panose="020F0502020204030204" charset="0"/>
                <a:ea typeface="Times New Roman" panose="02020603050405020304"/>
                <a:cs typeface="Calibri" panose="020F0502020204030204" charset="0"/>
              </a:rPr>
              <a:t>M</a:t>
            </a:r>
            <a:r>
              <a:rPr lang="en-US" altLang="en-US" sz="3400">
                <a:latin typeface="Calibri" panose="020F0502020204030204" charset="0"/>
                <a:ea typeface="Times New Roman" panose="02020603050405020304"/>
                <a:cs typeface="Calibri" panose="020F0502020204030204" charset="0"/>
              </a:rPr>
              <a:t>ô tả trang chủ</a:t>
            </a:r>
            <a:r>
              <a:rPr lang="vi-VN" altLang="en-US" sz="3400">
                <a:latin typeface="Calibri" panose="020F0502020204030204" charset="0"/>
                <a:ea typeface="Times New Roman" panose="02020603050405020304"/>
                <a:cs typeface="Calibri" panose="020F0502020204030204" charset="0"/>
              </a:rPr>
              <a:t>:</a:t>
            </a:r>
            <a:endParaRPr lang="en-US" altLang="en-US" sz="34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Logo:</a:t>
            </a:r>
            <a:r>
              <a:rPr lang="vi-VN" altLang="en-US" sz="3200">
                <a:latin typeface="Calibri" panose="020F0502020204030204" charset="0"/>
                <a:ea typeface="Times New Roman" panose="02020603050405020304"/>
                <a:cs typeface="Calibri" panose="020F0502020204030204" charset="0"/>
              </a:rPr>
              <a:t> </a:t>
            </a:r>
            <a:r>
              <a:rPr lang="en-US" altLang="en-US" sz="3200">
                <a:latin typeface="Calibri" panose="020F0502020204030204" charset="0"/>
                <a:ea typeface="Times New Roman" panose="02020603050405020304"/>
                <a:cs typeface="Calibri" panose="020F0502020204030204" charset="0"/>
              </a:rPr>
              <a:t> R</a:t>
            </a:r>
            <a:r>
              <a:rPr lang="" altLang="en-US" sz="3200">
                <a:latin typeface="Calibri" panose="020F0502020204030204" charset="0"/>
                <a:ea typeface="Times New Roman" panose="02020603050405020304"/>
                <a:cs typeface="Calibri" panose="020F0502020204030204" charset="0"/>
              </a:rPr>
              <a:t>õ</a:t>
            </a:r>
            <a:r>
              <a:rPr lang="en-US" altLang="en-US" sz="3200">
                <a:latin typeface="Calibri" panose="020F0502020204030204" charset="0"/>
                <a:ea typeface="Times New Roman" panose="02020603050405020304"/>
                <a:cs typeface="Calibri" panose="020F0502020204030204" charset="0"/>
              </a:rPr>
              <a:t> ràng, dễ nhận diện, làm nổi bật th</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ơng hiệu.  </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Thanh menu: </a:t>
            </a:r>
            <a:r>
              <a:rPr lang="vi-VN" altLang="en-US" sz="3200">
                <a:latin typeface="Calibri" panose="020F0502020204030204" charset="0"/>
                <a:ea typeface="Times New Roman" panose="02020603050405020304"/>
                <a:cs typeface="Calibri" panose="020F0502020204030204" charset="0"/>
              </a:rPr>
              <a:t> </a:t>
            </a:r>
            <a:r>
              <a:rPr lang="en-US" altLang="en-US" sz="3200">
                <a:latin typeface="Calibri" panose="020F0502020204030204" charset="0"/>
                <a:ea typeface="Times New Roman" panose="02020603050405020304"/>
                <a:cs typeface="Calibri" panose="020F0502020204030204" charset="0"/>
              </a:rPr>
              <a:t>Gồm các mục: Trang chủ, </a:t>
            </a:r>
            <a:r>
              <a:rPr lang="" altLang="en-US" sz="3200">
                <a:latin typeface="Calibri" panose="020F0502020204030204" charset="0"/>
                <a:ea typeface="Times New Roman" panose="02020603050405020304"/>
                <a:cs typeface="Calibri" panose="020F0502020204030204" charset="0"/>
              </a:rPr>
              <a:t>Đă</a:t>
            </a:r>
            <a:r>
              <a:rPr lang="en-US" altLang="en-US" sz="3200">
                <a:latin typeface="Calibri" panose="020F0502020204030204" charset="0"/>
                <a:ea typeface="Times New Roman" panose="02020603050405020304"/>
                <a:cs typeface="Calibri" panose="020F0502020204030204" charset="0"/>
              </a:rPr>
              <a:t>ng k</a:t>
            </a:r>
            <a:r>
              <a:rPr lang="" altLang="en-US" sz="3200">
                <a:latin typeface="Calibri" panose="020F0502020204030204" charset="0"/>
                <a:ea typeface="Times New Roman" panose="02020603050405020304"/>
                <a:cs typeface="Calibri" panose="020F0502020204030204" charset="0"/>
              </a:rPr>
              <a:t>ý</a:t>
            </a:r>
            <a:r>
              <a:rPr lang="en-US" altLang="en-US" sz="3200">
                <a:latin typeface="Calibri" panose="020F0502020204030204" charset="0"/>
                <a:ea typeface="Times New Roman" panose="02020603050405020304"/>
                <a:cs typeface="Calibri" panose="020F0502020204030204" charset="0"/>
              </a:rPr>
              <a:t>, Giới thiệu, Dịch vụ,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ặt lịch hẹn, Thông tin liên hệ.  </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Thanh tìm kiếm:</a:t>
            </a:r>
            <a:r>
              <a:rPr lang="vi-VN" altLang="en-US" sz="3200">
                <a:latin typeface="Calibri" panose="020F0502020204030204" charset="0"/>
                <a:ea typeface="Times New Roman" panose="02020603050405020304"/>
                <a:cs typeface="Calibri" panose="020F0502020204030204" charset="0"/>
              </a:rPr>
              <a:t> </a:t>
            </a:r>
            <a:r>
              <a:rPr lang="en-US" altLang="en-US" sz="3200">
                <a:latin typeface="Calibri" panose="020F0502020204030204" charset="0"/>
                <a:ea typeface="Times New Roman" panose="02020603050405020304"/>
                <a:cs typeface="Calibri" panose="020F0502020204030204" charset="0"/>
              </a:rPr>
              <a:t> Cho phép khách hàng nhanh chóng tìm kiếm các dịch vụ.  </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Banner chính:</a:t>
            </a:r>
            <a:r>
              <a:rPr lang="vi-VN" altLang="en-US" sz="3200">
                <a:latin typeface="Calibri" panose="020F0502020204030204" charset="0"/>
                <a:ea typeface="Times New Roman" panose="02020603050405020304"/>
                <a:cs typeface="Calibri" panose="020F0502020204030204" charset="0"/>
              </a:rPr>
              <a:t> </a:t>
            </a:r>
            <a:r>
              <a:rPr lang="en-US" altLang="en-US" sz="3200">
                <a:latin typeface="Calibri" panose="020F0502020204030204" charset="0"/>
                <a:ea typeface="Times New Roman" panose="02020603050405020304"/>
                <a:cs typeface="Calibri" panose="020F0502020204030204" charset="0"/>
              </a:rPr>
              <a:t> Hình ảnh lớn, r</a:t>
            </a:r>
            <a:r>
              <a:rPr lang="" altLang="en-US" sz="3200">
                <a:latin typeface="Calibri" panose="020F0502020204030204" charset="0"/>
                <a:ea typeface="Times New Roman" panose="02020603050405020304"/>
                <a:cs typeface="Calibri" panose="020F0502020204030204" charset="0"/>
              </a:rPr>
              <a:t>õ</a:t>
            </a:r>
            <a:r>
              <a:rPr lang="en-US" altLang="en-US" sz="3200">
                <a:latin typeface="Calibri" panose="020F0502020204030204" charset="0"/>
                <a:ea typeface="Times New Roman" panose="02020603050405020304"/>
                <a:cs typeface="Calibri" panose="020F0502020204030204" charset="0"/>
              </a:rPr>
              <a:t> nét, phù hợp với nội dung trang web.  </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Hình ảnh dịch vụ: </a:t>
            </a:r>
            <a:r>
              <a:rPr lang="vi-VN" altLang="en-US" sz="3200">
                <a:latin typeface="Calibri" panose="020F0502020204030204" charset="0"/>
                <a:ea typeface="Times New Roman" panose="02020603050405020304"/>
                <a:cs typeface="Calibri" panose="020F0502020204030204" charset="0"/>
              </a:rPr>
              <a:t> </a:t>
            </a:r>
            <a:r>
              <a:rPr lang="en-US" altLang="en-US" sz="3200">
                <a:latin typeface="Calibri" panose="020F0502020204030204" charset="0"/>
                <a:ea typeface="Times New Roman" panose="02020603050405020304"/>
                <a:cs typeface="Calibri" panose="020F0502020204030204" charset="0"/>
              </a:rPr>
              <a:t>Các dịch vụ chính </a:t>
            </a:r>
            <a:r>
              <a:rPr lang="" altLang="en-US" sz="3200">
                <a:latin typeface="Calibri" panose="020F0502020204030204" charset="0"/>
                <a:ea typeface="Times New Roman" panose="02020603050405020304"/>
                <a:cs typeface="Calibri" panose="020F0502020204030204" charset="0"/>
              </a:rPr>
              <a:t>đư</a:t>
            </a:r>
            <a:r>
              <a:rPr lang="en-US" altLang="en-US" sz="3200">
                <a:latin typeface="Calibri" panose="020F0502020204030204" charset="0"/>
                <a:ea typeface="Times New Roman" panose="02020603050405020304"/>
                <a:cs typeface="Calibri" panose="020F0502020204030204" charset="0"/>
              </a:rPr>
              <a:t>ợc minh họa bằng hình ảnh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ặc sắc, sinh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ộng.</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Footer: </a:t>
            </a:r>
            <a:r>
              <a:rPr lang="vi-VN" altLang="en-US" sz="3200">
                <a:latin typeface="Calibri" panose="020F0502020204030204" charset="0"/>
                <a:ea typeface="Times New Roman" panose="02020603050405020304"/>
                <a:cs typeface="Calibri" panose="020F0502020204030204" charset="0"/>
              </a:rPr>
              <a:t> </a:t>
            </a:r>
            <a:r>
              <a:rPr lang="en-US" altLang="en-US" sz="3200">
                <a:latin typeface="Calibri" panose="020F0502020204030204" charset="0"/>
                <a:ea typeface="Times New Roman" panose="02020603050405020304"/>
                <a:cs typeface="Calibri" panose="020F0502020204030204" charset="0"/>
              </a:rPr>
              <a:t>Xuất hiện ở cuối trang, chứa thông tin liên hệ và các liên kết quan trọng.  </a:t>
            </a:r>
            <a:endParaRPr lang="en-US" altLang="en-US" sz="3200">
              <a:latin typeface="Calibri" panose="020F0502020204030204" charset="0"/>
              <a:ea typeface="Times New Roman" panose="02020603050405020304"/>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990600" y="495300"/>
            <a:ext cx="5132705" cy="1807210"/>
          </a:xfrm>
          <a:prstGeom prst="rect">
            <a:avLst/>
          </a:prstGeom>
        </p:spPr>
        <p:txBody>
          <a:bodyPr lIns="0" tIns="0" rIns="0" bIns="0" rtlCol="0" anchor="t">
            <a:noAutofit/>
          </a:bodyPr>
          <a:p>
            <a:pPr algn="just">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giao diện</a:t>
            </a:r>
            <a:endPar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gn="just">
              <a:lnSpc>
                <a:spcPct val="150000"/>
              </a:lnSpc>
              <a:buClr>
                <a:schemeClr val="tx1">
                  <a:lumMod val="75000"/>
                  <a:lumOff val="25000"/>
                </a:schemeClr>
              </a:buClr>
            </a:pPr>
            <a:r>
              <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3.6.1. Giao diện t</a:t>
            </a:r>
            <a:r>
              <a:rPr lang="en-US"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rang chủ</a:t>
            </a:r>
            <a:endParaRPr lang="en-US"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algn="just">
              <a:lnSpc>
                <a:spcPct val="150000"/>
              </a:lnSpc>
              <a:buClr>
                <a:schemeClr val="tx1">
                  <a:lumMod val="75000"/>
                  <a:lumOff val="25000"/>
                </a:schemeClr>
              </a:buClr>
            </a:pPr>
            <a:endPar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pic>
        <p:nvPicPr>
          <p:cNvPr id="-2147482608" name="Picture -2147482609"/>
          <p:cNvPicPr>
            <a:picLocks noChangeAspect="1"/>
          </p:cNvPicPr>
          <p:nvPr/>
        </p:nvPicPr>
        <p:blipFill>
          <a:blip r:embed="rId1"/>
          <a:stretch>
            <a:fillRect/>
          </a:stretch>
        </p:blipFill>
        <p:spPr>
          <a:xfrm>
            <a:off x="2501900" y="3162300"/>
            <a:ext cx="13282930" cy="4086860"/>
          </a:xfrm>
          <a:prstGeom prst="rect">
            <a:avLst/>
          </a:prstGeom>
          <a:noFill/>
          <a:ln w="9525">
            <a:noFill/>
          </a:ln>
        </p:spPr>
      </p:pic>
      <p:sp>
        <p:nvSpPr>
          <p:cNvPr id="2" name="Text Box 1"/>
          <p:cNvSpPr txBox="1"/>
          <p:nvPr/>
        </p:nvSpPr>
        <p:spPr>
          <a:xfrm>
            <a:off x="2501900" y="7734300"/>
            <a:ext cx="13282930" cy="829945"/>
          </a:xfrm>
          <a:prstGeom prst="rect">
            <a:avLst/>
          </a:prstGeom>
        </p:spPr>
        <p:txBody>
          <a:bodyPr wrap="square">
            <a:spAutoFit/>
          </a:bodyPr>
          <a:p>
            <a:pPr marL="0" indent="0" algn="ctr" defTabSz="266700">
              <a:lnSpc>
                <a:spcPct val="150000"/>
              </a:lnSpc>
              <a:spcBef>
                <a:spcPct val="0"/>
              </a:spcBef>
              <a:spcAft>
                <a:spcPct val="0"/>
              </a:spcAft>
            </a:pPr>
            <a:r>
              <a:rPr sz="3200" i="1">
                <a:solidFill>
                  <a:srgbClr val="000000"/>
                </a:solidFill>
                <a:latin typeface="Calibri" panose="020F0502020204030204" charset="0"/>
                <a:ea typeface="Times New Roman" panose="02020603050405020304"/>
                <a:cs typeface="Calibri" panose="020F0502020204030204" charset="0"/>
              </a:rPr>
              <a:t>Hình 3.</a:t>
            </a:r>
            <a:r>
              <a:rPr lang="vi-VN" sz="3200" i="1">
                <a:solidFill>
                  <a:srgbClr val="000000"/>
                </a:solidFill>
                <a:latin typeface="Calibri" panose="020F0502020204030204" charset="0"/>
                <a:ea typeface="Times New Roman" panose="02020603050405020304"/>
                <a:cs typeface="Calibri" panose="020F0502020204030204" charset="0"/>
              </a:rPr>
              <a:t>5</a:t>
            </a:r>
            <a:r>
              <a:rPr sz="3200" i="1">
                <a:solidFill>
                  <a:srgbClr val="000000"/>
                </a:solidFill>
                <a:latin typeface="Calibri" panose="020F0502020204030204" charset="0"/>
                <a:ea typeface="Times New Roman" panose="02020603050405020304"/>
                <a:cs typeface="Calibri" panose="020F0502020204030204" charset="0"/>
              </a:rPr>
              <a:t>: Thiết kế giao diện trang chủ</a:t>
            </a:r>
            <a:endParaRPr sz="3200" i="1">
              <a:solidFill>
                <a:srgbClr val="000000"/>
              </a:solidFill>
              <a:latin typeface="Calibri" panose="020F0502020204030204" charset="0"/>
              <a:ea typeface="Times New Roman" panose="02020603050405020304"/>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ED8FF"/>
        </a:solidFill>
        <a:effectLst/>
      </p:bgPr>
    </p:bg>
    <p:spTree>
      <p:nvGrpSpPr>
        <p:cNvPr id="1" name=""/>
        <p:cNvGrpSpPr/>
        <p:nvPr/>
      </p:nvGrpSpPr>
      <p:grpSpPr>
        <a:xfrm>
          <a:off x="0" y="0"/>
          <a:ext cx="0" cy="0"/>
          <a:chOff x="0" y="0"/>
          <a:chExt cx="0" cy="0"/>
        </a:xfrm>
      </p:grpSpPr>
      <p:sp>
        <p:nvSpPr>
          <p:cNvPr id="2" name="Freeform 2"/>
          <p:cNvSpPr/>
          <p:nvPr/>
        </p:nvSpPr>
        <p:spPr>
          <a:xfrm>
            <a:off x="0" y="6607"/>
            <a:ext cx="18288000" cy="10280393"/>
          </a:xfrm>
          <a:custGeom>
            <a:avLst/>
            <a:gdLst/>
            <a:ahLst/>
            <a:cxnLst/>
            <a:rect l="l" t="t" r="r" b="b"/>
            <a:pathLst>
              <a:path w="18288000" h="10280393">
                <a:moveTo>
                  <a:pt x="0" y="0"/>
                </a:moveTo>
                <a:lnTo>
                  <a:pt x="18288000" y="0"/>
                </a:lnTo>
                <a:lnTo>
                  <a:pt x="18288000" y="10280393"/>
                </a:lnTo>
                <a:lnTo>
                  <a:pt x="0" y="10280393"/>
                </a:lnTo>
                <a:lnTo>
                  <a:pt x="0" y="0"/>
                </a:lnTo>
                <a:close/>
              </a:path>
            </a:pathLst>
          </a:custGeom>
          <a:blipFill>
            <a:blip r:embed="rId1">
              <a:alphaModFix amt="19999"/>
              <a:extLst>
                <a:ext uri="{96DAC541-7B7A-43D3-8B79-37D633B846F1}">
                  <asvg:svgBlip xmlns:asvg="http://schemas.microsoft.com/office/drawing/2016/SVG/main" r:embed="rId2"/>
                </a:ext>
              </a:extLst>
            </a:blip>
            <a:stretch>
              <a:fillRect b="-77892"/>
            </a:stretch>
          </a:blipFill>
        </p:spPr>
      </p:sp>
      <p:sp>
        <p:nvSpPr>
          <p:cNvPr id="3" name="Freeform 3"/>
          <p:cNvSpPr/>
          <p:nvPr/>
        </p:nvSpPr>
        <p:spPr>
          <a:xfrm rot="1697473">
            <a:off x="15258063" y="7092814"/>
            <a:ext cx="1101434" cy="1079405"/>
          </a:xfrm>
          <a:custGeom>
            <a:avLst/>
            <a:gdLst/>
            <a:ahLst/>
            <a:cxnLst/>
            <a:rect l="l" t="t" r="r" b="b"/>
            <a:pathLst>
              <a:path w="1101434" h="1079405">
                <a:moveTo>
                  <a:pt x="0" y="0"/>
                </a:moveTo>
                <a:lnTo>
                  <a:pt x="1101434" y="0"/>
                </a:lnTo>
                <a:lnTo>
                  <a:pt x="1101434" y="1079406"/>
                </a:lnTo>
                <a:lnTo>
                  <a:pt x="0" y="10794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961606" y="1638529"/>
            <a:ext cx="10287318" cy="1538605"/>
          </a:xfrm>
          <a:prstGeom prst="rect">
            <a:avLst/>
          </a:prstGeom>
        </p:spPr>
        <p:txBody>
          <a:bodyPr lIns="0" tIns="0" rIns="0" bIns="0" rtlCol="0" anchor="t">
            <a:spAutoFit/>
          </a:bodyPr>
          <a:lstStyle/>
          <a:p>
            <a:pPr marL="0" lvl="0" indent="0" algn="ctr">
              <a:lnSpc>
                <a:spcPts val="12000"/>
              </a:lnSpc>
              <a:spcBef>
                <a:spcPct val="0"/>
              </a:spcBef>
            </a:pPr>
            <a:r>
              <a:rPr lang="en-US" sz="66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Nội dung đồ án</a:t>
            </a:r>
            <a:endParaRPr lang="en-US" sz="66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endParaRPr>
          </a:p>
        </p:txBody>
      </p:sp>
      <p:grpSp>
        <p:nvGrpSpPr>
          <p:cNvPr id="6" name="Group 6"/>
          <p:cNvGrpSpPr/>
          <p:nvPr/>
        </p:nvGrpSpPr>
        <p:grpSpPr>
          <a:xfrm rot="0">
            <a:off x="3653790" y="3314700"/>
            <a:ext cx="10974705" cy="5445125"/>
            <a:chOff x="0" y="0"/>
            <a:chExt cx="13128572" cy="3510408"/>
          </a:xfrm>
        </p:grpSpPr>
        <p:sp>
          <p:nvSpPr>
            <p:cNvPr id="7" name="Freeform 7"/>
            <p:cNvSpPr/>
            <p:nvPr/>
          </p:nvSpPr>
          <p:spPr>
            <a:xfrm>
              <a:off x="-1" y="0"/>
              <a:ext cx="13136232" cy="3510408"/>
            </a:xfrm>
            <a:custGeom>
              <a:avLst/>
              <a:gdLst/>
              <a:ahLst/>
              <a:cxnLst/>
              <a:rect l="l" t="t" r="r" b="b"/>
              <a:pathLst>
                <a:path w="13136232" h="3510408">
                  <a:moveTo>
                    <a:pt x="12629792" y="3493489"/>
                  </a:moveTo>
                  <a:cubicBezTo>
                    <a:pt x="12629792" y="3493489"/>
                    <a:pt x="12392796" y="3483520"/>
                    <a:pt x="12030657" y="3496964"/>
                  </a:cubicBezTo>
                  <a:cubicBezTo>
                    <a:pt x="11668519" y="3510408"/>
                    <a:pt x="490924" y="3510408"/>
                    <a:pt x="490924" y="3510408"/>
                  </a:cubicBezTo>
                  <a:cubicBezTo>
                    <a:pt x="245502" y="3510408"/>
                    <a:pt x="32509" y="3413140"/>
                    <a:pt x="31032" y="3253026"/>
                  </a:cubicBezTo>
                  <a:cubicBezTo>
                    <a:pt x="31032" y="3253026"/>
                    <a:pt x="0" y="1950484"/>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12583244" y="0"/>
                    <a:pt x="12583244" y="0"/>
                  </a:cubicBezTo>
                  <a:cubicBezTo>
                    <a:pt x="12895145" y="0"/>
                    <a:pt x="13128573" y="101069"/>
                    <a:pt x="13120715" y="303616"/>
                  </a:cubicBezTo>
                  <a:cubicBezTo>
                    <a:pt x="13120715" y="303616"/>
                    <a:pt x="13118721" y="1831002"/>
                    <a:pt x="13127476" y="2553439"/>
                  </a:cubicBezTo>
                  <a:cubicBezTo>
                    <a:pt x="13136232" y="2846740"/>
                    <a:pt x="13089683" y="3179812"/>
                    <a:pt x="13089683" y="3179812"/>
                  </a:cubicBezTo>
                  <a:cubicBezTo>
                    <a:pt x="13086718" y="3359837"/>
                    <a:pt x="12875214" y="3493489"/>
                    <a:pt x="12629792" y="3493489"/>
                  </a:cubicBezTo>
                  <a:close/>
                </a:path>
              </a:pathLst>
            </a:custGeom>
            <a:solidFill>
              <a:srgbClr val="FFFEFE"/>
            </a:solidFill>
          </p:spPr>
        </p:sp>
      </p:grpSp>
      <p:sp>
        <p:nvSpPr>
          <p:cNvPr id="8" name="Freeform 8"/>
          <p:cNvSpPr/>
          <p:nvPr/>
        </p:nvSpPr>
        <p:spPr>
          <a:xfrm rot="7840615">
            <a:off x="12836824" y="8414614"/>
            <a:ext cx="2348424" cy="768575"/>
          </a:xfrm>
          <a:custGeom>
            <a:avLst/>
            <a:gdLst/>
            <a:ahLst/>
            <a:cxnLst/>
            <a:rect l="l" t="t" r="r" b="b"/>
            <a:pathLst>
              <a:path w="2348424" h="768575">
                <a:moveTo>
                  <a:pt x="0" y="0"/>
                </a:moveTo>
                <a:lnTo>
                  <a:pt x="2348424" y="0"/>
                </a:lnTo>
                <a:lnTo>
                  <a:pt x="2348424" y="768575"/>
                </a:lnTo>
                <a:lnTo>
                  <a:pt x="0" y="768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590895" y="6667317"/>
            <a:ext cx="1462949" cy="1436350"/>
          </a:xfrm>
          <a:custGeom>
            <a:avLst/>
            <a:gdLst/>
            <a:ahLst/>
            <a:cxnLst/>
            <a:rect l="l" t="t" r="r" b="b"/>
            <a:pathLst>
              <a:path w="1462949" h="1436350">
                <a:moveTo>
                  <a:pt x="0" y="0"/>
                </a:moveTo>
                <a:lnTo>
                  <a:pt x="1462948" y="0"/>
                </a:lnTo>
                <a:lnTo>
                  <a:pt x="1462948" y="1436349"/>
                </a:lnTo>
                <a:lnTo>
                  <a:pt x="0" y="1436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4249383" y="5448527"/>
            <a:ext cx="1061203" cy="1061203"/>
          </a:xfrm>
          <a:custGeom>
            <a:avLst/>
            <a:gdLst/>
            <a:ahLst/>
            <a:cxnLst/>
            <a:rect l="l" t="t" r="r" b="b"/>
            <a:pathLst>
              <a:path w="1061203" h="1061203">
                <a:moveTo>
                  <a:pt x="0" y="0"/>
                </a:moveTo>
                <a:lnTo>
                  <a:pt x="1061202" y="0"/>
                </a:lnTo>
                <a:lnTo>
                  <a:pt x="1061202" y="1061202"/>
                </a:lnTo>
                <a:lnTo>
                  <a:pt x="0" y="10612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2459455">
            <a:off x="2723625" y="3352645"/>
            <a:ext cx="2058223" cy="477318"/>
          </a:xfrm>
          <a:custGeom>
            <a:avLst/>
            <a:gdLst/>
            <a:ahLst/>
            <a:cxnLst/>
            <a:rect l="l" t="t" r="r" b="b"/>
            <a:pathLst>
              <a:path w="2058223" h="477318">
                <a:moveTo>
                  <a:pt x="0" y="0"/>
                </a:moveTo>
                <a:lnTo>
                  <a:pt x="2058223" y="0"/>
                </a:lnTo>
                <a:lnTo>
                  <a:pt x="2058223" y="477318"/>
                </a:lnTo>
                <a:lnTo>
                  <a:pt x="0" y="4773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4267200" y="4446270"/>
            <a:ext cx="9784080" cy="3231515"/>
          </a:xfrm>
          <a:prstGeom prst="rect">
            <a:avLst/>
          </a:prstGeom>
        </p:spPr>
        <p:txBody>
          <a:bodyPr wrap="square" lIns="0" tIns="0" rIns="0" bIns="0" rtlCol="0" anchor="t">
            <a:spAutoFit/>
          </a:bodyPr>
          <a:lstStyle/>
          <a:p>
            <a:pPr algn="just">
              <a:lnSpc>
                <a:spcPts val="5040"/>
              </a:lnSpc>
              <a:spcBef>
                <a:spcPct val="0"/>
              </a:spcBef>
            </a:pPr>
            <a:r>
              <a:rPr lang="vi-VN" alt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1. </a:t>
            </a:r>
            <a:r>
              <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Lý do chọn đề tài, mục tiêu nghiên cứu.</a:t>
            </a:r>
            <a:endPar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a:p>
            <a:pPr algn="just">
              <a:lnSpc>
                <a:spcPts val="5040"/>
              </a:lnSpc>
              <a:spcBef>
                <a:spcPct val="0"/>
              </a:spcBef>
            </a:pPr>
            <a:r>
              <a:rPr lang="vi-VN" alt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2. </a:t>
            </a:r>
            <a:r>
              <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Cơ sở lý thuyết</a:t>
            </a:r>
            <a:endPar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a:p>
            <a:pPr algn="just">
              <a:lnSpc>
                <a:spcPts val="5040"/>
              </a:lnSpc>
              <a:spcBef>
                <a:spcPct val="0"/>
              </a:spcBef>
            </a:pPr>
            <a:r>
              <a:rPr lang="vi-VN" alt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3. </a:t>
            </a:r>
            <a:r>
              <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Phân tích và thiết kế hệ thống</a:t>
            </a:r>
            <a:endPar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a:p>
            <a:pPr algn="just">
              <a:lnSpc>
                <a:spcPts val="5040"/>
              </a:lnSpc>
              <a:spcBef>
                <a:spcPct val="0"/>
              </a:spcBef>
            </a:pPr>
            <a:r>
              <a:rPr lang="vi-VN" alt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4. </a:t>
            </a:r>
            <a:r>
              <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Kết quả đạt được</a:t>
            </a:r>
            <a:endPar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a:p>
            <a:pPr algn="just">
              <a:lnSpc>
                <a:spcPts val="5040"/>
              </a:lnSpc>
              <a:spcBef>
                <a:spcPct val="0"/>
              </a:spcBef>
            </a:pPr>
            <a:r>
              <a:rPr lang="vi-VN" alt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5. </a:t>
            </a:r>
            <a:r>
              <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rPr>
              <a:t>Kết luận</a:t>
            </a:r>
            <a:endParaRPr lang="en-US" sz="4000">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p:txBody>
      </p:sp>
      <p:sp>
        <p:nvSpPr>
          <p:cNvPr id="5" name="Freeform 5"/>
          <p:cNvSpPr/>
          <p:nvPr/>
        </p:nvSpPr>
        <p:spPr>
          <a:xfrm rot="1487987">
            <a:off x="1919938" y="4444200"/>
            <a:ext cx="1810452" cy="1922295"/>
          </a:xfrm>
          <a:custGeom>
            <a:avLst/>
            <a:gdLst/>
            <a:ahLst/>
            <a:cxnLst/>
            <a:rect l="l" t="t" r="r" b="b"/>
            <a:pathLst>
              <a:path w="1810452" h="1922295">
                <a:moveTo>
                  <a:pt x="0" y="0"/>
                </a:moveTo>
                <a:lnTo>
                  <a:pt x="1810452" y="0"/>
                </a:lnTo>
                <a:lnTo>
                  <a:pt x="1810452" y="1922294"/>
                </a:lnTo>
                <a:lnTo>
                  <a:pt x="0" y="19222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386830"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533400" y="419735"/>
            <a:ext cx="6270625" cy="1807210"/>
          </a:xfrm>
          <a:prstGeom prst="rect">
            <a:avLst/>
          </a:prstGeom>
        </p:spPr>
        <p:txBody>
          <a:bodyPr lIns="0" tIns="0" rIns="0" bIns="0" rtlCol="0" anchor="t">
            <a:noAutofit/>
          </a:bodyPr>
          <a:p>
            <a:pPr algn="just">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giao diện</a:t>
            </a:r>
            <a:endPar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gn="just">
              <a:lnSpc>
                <a:spcPct val="150000"/>
              </a:lnSpc>
              <a:buClr>
                <a:schemeClr val="tx1">
                  <a:lumMod val="75000"/>
                  <a:lumOff val="25000"/>
                </a:schemeClr>
              </a:buClr>
            </a:pPr>
            <a:r>
              <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3.6.2. Giao diện t</a:t>
            </a:r>
            <a:r>
              <a:rPr lang="en-US"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rang giới thiệu</a:t>
            </a:r>
            <a:endPar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5" name="Text Box 4"/>
          <p:cNvSpPr txBox="1"/>
          <p:nvPr/>
        </p:nvSpPr>
        <p:spPr>
          <a:xfrm>
            <a:off x="2349500" y="2781300"/>
            <a:ext cx="13589000" cy="6785610"/>
          </a:xfrm>
          <a:prstGeom prst="rect">
            <a:avLst/>
          </a:prstGeom>
        </p:spPr>
        <p:txBody>
          <a:bodyPr wrap="square">
            <a:spAutoFit/>
          </a:bodyPr>
          <a:p>
            <a:pPr marL="0" indent="457200" algn="just" defTabSz="266700">
              <a:lnSpc>
                <a:spcPct val="150000"/>
              </a:lnSpc>
              <a:spcBef>
                <a:spcPct val="0"/>
              </a:spcBef>
              <a:spcAft>
                <a:spcPct val="0"/>
              </a:spcAft>
            </a:pPr>
            <a:r>
              <a:rPr lang="vi-VN" altLang="en-US" sz="3400">
                <a:latin typeface="Calibri" panose="020F0502020204030204" charset="0"/>
                <a:ea typeface="Times New Roman" panose="02020603050405020304"/>
                <a:cs typeface="Calibri" panose="020F0502020204030204" charset="0"/>
              </a:rPr>
              <a:t>M</a:t>
            </a:r>
            <a:r>
              <a:rPr lang="en-US" altLang="en-US" sz="3400">
                <a:latin typeface="Calibri" panose="020F0502020204030204" charset="0"/>
                <a:ea typeface="Times New Roman" panose="02020603050405020304"/>
                <a:cs typeface="Calibri" panose="020F0502020204030204" charset="0"/>
              </a:rPr>
              <a:t>ô tả trang giới thiệu</a:t>
            </a:r>
            <a:endParaRPr lang="en-US" altLang="en-US" sz="34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Khái quát website: </a:t>
            </a:r>
            <a:r>
              <a:rPr lang="vi-VN" altLang="en-US" sz="3200">
                <a:latin typeface="Calibri" panose="020F0502020204030204" charset="0"/>
                <a:ea typeface="Times New Roman" panose="02020603050405020304"/>
                <a:cs typeface="Calibri" panose="020F0502020204030204" charset="0"/>
              </a:rPr>
              <a:t> </a:t>
            </a:r>
            <a:r>
              <a:rPr lang="en-US" altLang="en-US" sz="3200">
                <a:latin typeface="Calibri" panose="020F0502020204030204" charset="0"/>
                <a:ea typeface="Times New Roman" panose="02020603050405020304"/>
                <a:cs typeface="Calibri" panose="020F0502020204030204" charset="0"/>
              </a:rPr>
              <a:t>Giới thiệu tổng quan về mục tiêu và sứ mệnh của website.  </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Các dịch vụ nổi bật:  </a:t>
            </a:r>
            <a:endParaRPr lang="en-US" altLang="en-US" sz="3200">
              <a:latin typeface="Calibri" panose="020F0502020204030204" charset="0"/>
              <a:ea typeface="Times New Roman" panose="02020603050405020304"/>
              <a:cs typeface="Calibri" panose="020F0502020204030204" charset="0"/>
            </a:endParaRPr>
          </a:p>
          <a:p>
            <a:pPr marL="914400" lvl="1" indent="-457200" algn="just" defTabSz="266700">
              <a:lnSpc>
                <a:spcPct val="150000"/>
              </a:lnSpc>
              <a:spcBef>
                <a:spcPct val="0"/>
              </a:spcBef>
              <a:spcAft>
                <a:spcPct val="0"/>
              </a:spcAft>
              <a:buFont typeface="Times New Roman" panose="02020603050405020304" charset="0"/>
              <a:buChar char="+"/>
            </a:pPr>
            <a:r>
              <a:rPr lang="en-US" altLang="en-US" sz="3200">
                <a:latin typeface="Calibri" panose="020F0502020204030204" charset="0"/>
                <a:ea typeface="Times New Roman" panose="02020603050405020304"/>
                <a:cs typeface="Calibri" panose="020F0502020204030204" charset="0"/>
              </a:rPr>
              <a:t>Ch</a:t>
            </a:r>
            <a:r>
              <a:rPr lang="" altLang="en-US" sz="3200">
                <a:latin typeface="Calibri" panose="020F0502020204030204" charset="0"/>
                <a:ea typeface="Times New Roman" panose="02020603050405020304"/>
                <a:cs typeface="Calibri" panose="020F0502020204030204" charset="0"/>
              </a:rPr>
              <a:t>ă</a:t>
            </a:r>
            <a:r>
              <a:rPr lang="en-US" altLang="en-US" sz="3200">
                <a:latin typeface="Calibri" panose="020F0502020204030204" charset="0"/>
                <a:ea typeface="Times New Roman" panose="02020603050405020304"/>
                <a:cs typeface="Calibri" panose="020F0502020204030204" charset="0"/>
              </a:rPr>
              <a:t>m sóc sức khỏe </a:t>
            </a:r>
            <a:endParaRPr lang="en-US" altLang="en-US" sz="3200">
              <a:latin typeface="Calibri" panose="020F0502020204030204" charset="0"/>
              <a:ea typeface="Times New Roman" panose="02020603050405020304"/>
              <a:cs typeface="Calibri" panose="020F0502020204030204" charset="0"/>
            </a:endParaRPr>
          </a:p>
          <a:p>
            <a:pPr marL="914400" lvl="1" indent="-457200" algn="just" defTabSz="266700">
              <a:lnSpc>
                <a:spcPct val="150000"/>
              </a:lnSpc>
              <a:spcBef>
                <a:spcPct val="0"/>
              </a:spcBef>
              <a:spcAft>
                <a:spcPct val="0"/>
              </a:spcAft>
              <a:buFont typeface="Times New Roman" panose="02020603050405020304" charset="0"/>
              <a:buChar char="+"/>
            </a:pPr>
            <a:r>
              <a:rPr lang="en-US" altLang="en-US" sz="3200">
                <a:latin typeface="Calibri" panose="020F0502020204030204" charset="0"/>
                <a:ea typeface="Times New Roman" panose="02020603050405020304"/>
                <a:cs typeface="Calibri" panose="020F0502020204030204" charset="0"/>
              </a:rPr>
              <a:t>Ch</a:t>
            </a:r>
            <a:r>
              <a:rPr lang="" altLang="en-US" sz="3200">
                <a:latin typeface="Calibri" panose="020F0502020204030204" charset="0"/>
                <a:ea typeface="Times New Roman" panose="02020603050405020304"/>
                <a:cs typeface="Calibri" panose="020F0502020204030204" charset="0"/>
              </a:rPr>
              <a:t>ă</a:t>
            </a:r>
            <a:r>
              <a:rPr lang="en-US" altLang="en-US" sz="3200">
                <a:latin typeface="Calibri" panose="020F0502020204030204" charset="0"/>
                <a:ea typeface="Times New Roman" panose="02020603050405020304"/>
                <a:cs typeface="Calibri" panose="020F0502020204030204" charset="0"/>
              </a:rPr>
              <a:t>m sóc sắc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ẹp</a:t>
            </a:r>
            <a:endParaRPr lang="en-US" altLang="en-US" sz="3200">
              <a:latin typeface="Calibri" panose="020F0502020204030204" charset="0"/>
              <a:ea typeface="Times New Roman" panose="02020603050405020304"/>
              <a:cs typeface="Calibri" panose="020F0502020204030204" charset="0"/>
            </a:endParaRPr>
          </a:p>
          <a:p>
            <a:pPr marL="914400" lvl="1" indent="-457200" algn="just" defTabSz="266700">
              <a:lnSpc>
                <a:spcPct val="150000"/>
              </a:lnSpc>
              <a:spcBef>
                <a:spcPct val="0"/>
              </a:spcBef>
              <a:spcAft>
                <a:spcPct val="0"/>
              </a:spcAft>
              <a:buFont typeface="Times New Roman" panose="02020603050405020304" charset="0"/>
              <a:buChar char="+"/>
            </a:pPr>
            <a:r>
              <a:rPr lang="en-US" altLang="en-US" sz="3200">
                <a:latin typeface="Calibri" panose="020F0502020204030204" charset="0"/>
                <a:ea typeface="Times New Roman" panose="02020603050405020304"/>
                <a:cs typeface="Calibri" panose="020F0502020204030204" charset="0"/>
              </a:rPr>
              <a:t>Huấn luyện</a:t>
            </a:r>
            <a:endParaRPr lang="en-US" altLang="en-US" sz="3200">
              <a:latin typeface="Calibri" panose="020F0502020204030204" charset="0"/>
              <a:ea typeface="Times New Roman" panose="02020603050405020304"/>
              <a:cs typeface="Calibri" panose="020F0502020204030204" charset="0"/>
            </a:endParaRPr>
          </a:p>
          <a:p>
            <a:pPr marL="914400" lvl="1" indent="-457200" algn="just" defTabSz="266700">
              <a:lnSpc>
                <a:spcPct val="150000"/>
              </a:lnSpc>
              <a:spcBef>
                <a:spcPct val="0"/>
              </a:spcBef>
              <a:spcAft>
                <a:spcPct val="0"/>
              </a:spcAft>
              <a:buFont typeface="Times New Roman" panose="02020603050405020304" charset="0"/>
              <a:buChar char="+"/>
            </a:pPr>
            <a:r>
              <a:rPr lang="en-US" altLang="en-US" sz="3200">
                <a:latin typeface="Calibri" panose="020F0502020204030204" charset="0"/>
                <a:ea typeface="Times New Roman" panose="02020603050405020304"/>
                <a:cs typeface="Calibri" panose="020F0502020204030204" charset="0"/>
              </a:rPr>
              <a:t>Dịch vụ l</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u trú  </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ội ng</a:t>
            </a:r>
            <a:r>
              <a:rPr lang="" altLang="en-US" sz="3200">
                <a:latin typeface="Calibri" panose="020F0502020204030204" charset="0"/>
                <a:ea typeface="Times New Roman" panose="02020603050405020304"/>
                <a:cs typeface="Calibri" panose="020F0502020204030204" charset="0"/>
              </a:rPr>
              <a:t>ũ</a:t>
            </a:r>
            <a:r>
              <a:rPr lang="en-US" altLang="en-US" sz="3200">
                <a:latin typeface="Calibri" panose="020F0502020204030204" charset="0"/>
                <a:ea typeface="Times New Roman" panose="02020603050405020304"/>
                <a:cs typeface="Calibri" panose="020F0502020204030204" charset="0"/>
              </a:rPr>
              <a:t> nhân viên:  Nhân viên có chuyên môn cao, giàu kinh nghiệm.  </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Cam kết chất l</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ợng: </a:t>
            </a:r>
            <a:r>
              <a:rPr lang="vi-VN" altLang="en-US" sz="3200">
                <a:latin typeface="Calibri" panose="020F0502020204030204" charset="0"/>
                <a:ea typeface="Times New Roman" panose="02020603050405020304"/>
                <a:cs typeface="Calibri" panose="020F0502020204030204" charset="0"/>
              </a:rPr>
              <a:t>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ảm bảo dịch vụ uy tín, an toàn và chất l</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ợng tốt nhất.  </a:t>
            </a:r>
            <a:endParaRPr lang="en-US" altLang="en-US" sz="3200">
              <a:latin typeface="Calibri" panose="020F0502020204030204" charset="0"/>
              <a:ea typeface="Times New Roman" panose="02020603050405020304"/>
              <a:cs typeface="Calibri" panose="020F0502020204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386830"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533400" y="419735"/>
            <a:ext cx="6270625" cy="1807210"/>
          </a:xfrm>
          <a:prstGeom prst="rect">
            <a:avLst/>
          </a:prstGeom>
        </p:spPr>
        <p:txBody>
          <a:bodyPr lIns="0" tIns="0" rIns="0" bIns="0" rtlCol="0" anchor="t">
            <a:noAutofit/>
          </a:bodyPr>
          <a:p>
            <a:pPr algn="just">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giao diện</a:t>
            </a:r>
            <a:endPar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gn="just">
              <a:lnSpc>
                <a:spcPct val="150000"/>
              </a:lnSpc>
              <a:buClr>
                <a:schemeClr val="tx1">
                  <a:lumMod val="75000"/>
                  <a:lumOff val="25000"/>
                </a:schemeClr>
              </a:buClr>
            </a:pPr>
            <a:r>
              <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3.6.2. Giao diện t</a:t>
            </a:r>
            <a:r>
              <a:rPr lang="en-US"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rang giới thiệu</a:t>
            </a:r>
            <a:endPar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pic>
        <p:nvPicPr>
          <p:cNvPr id="-2147482610" name="Picture -2147482611"/>
          <p:cNvPicPr>
            <a:picLocks noChangeAspect="1"/>
          </p:cNvPicPr>
          <p:nvPr/>
        </p:nvPicPr>
        <p:blipFill>
          <a:blip r:embed="rId1"/>
          <a:stretch>
            <a:fillRect/>
          </a:stretch>
        </p:blipFill>
        <p:spPr>
          <a:xfrm>
            <a:off x="2202815" y="3193415"/>
            <a:ext cx="13881735" cy="3935730"/>
          </a:xfrm>
          <a:prstGeom prst="rect">
            <a:avLst/>
          </a:prstGeom>
          <a:noFill/>
          <a:ln w="9525">
            <a:noFill/>
          </a:ln>
        </p:spPr>
      </p:pic>
      <p:sp>
        <p:nvSpPr>
          <p:cNvPr id="2" name="Text Box 1"/>
          <p:cNvSpPr txBox="1"/>
          <p:nvPr/>
        </p:nvSpPr>
        <p:spPr>
          <a:xfrm>
            <a:off x="2203450" y="7277100"/>
            <a:ext cx="13881735" cy="829945"/>
          </a:xfrm>
          <a:prstGeom prst="rect">
            <a:avLst/>
          </a:prstGeom>
        </p:spPr>
        <p:txBody>
          <a:bodyPr wrap="square">
            <a:spAutoFit/>
          </a:bodyPr>
          <a:p>
            <a:pPr marL="0" indent="0" algn="ctr" defTabSz="266700">
              <a:lnSpc>
                <a:spcPct val="150000"/>
              </a:lnSpc>
              <a:spcBef>
                <a:spcPct val="0"/>
              </a:spcBef>
              <a:spcAft>
                <a:spcPct val="0"/>
              </a:spcAft>
            </a:pPr>
            <a:r>
              <a:rPr sz="3200" i="1">
                <a:solidFill>
                  <a:srgbClr val="000000"/>
                </a:solidFill>
                <a:latin typeface="Calibri" panose="020F0502020204030204" charset="0"/>
                <a:ea typeface="Times New Roman" panose="02020603050405020304"/>
                <a:cs typeface="Calibri" panose="020F0502020204030204" charset="0"/>
              </a:rPr>
              <a:t>Hình 3.</a:t>
            </a:r>
            <a:r>
              <a:rPr lang="vi-VN" sz="3200" i="1">
                <a:solidFill>
                  <a:srgbClr val="000000"/>
                </a:solidFill>
                <a:latin typeface="Calibri" panose="020F0502020204030204" charset="0"/>
                <a:ea typeface="Times New Roman" panose="02020603050405020304"/>
                <a:cs typeface="Calibri" panose="020F0502020204030204" charset="0"/>
              </a:rPr>
              <a:t>6</a:t>
            </a:r>
            <a:r>
              <a:rPr sz="3200" i="1">
                <a:solidFill>
                  <a:srgbClr val="000000"/>
                </a:solidFill>
                <a:latin typeface="Calibri" panose="020F0502020204030204" charset="0"/>
                <a:ea typeface="Times New Roman" panose="02020603050405020304"/>
                <a:cs typeface="Calibri" panose="020F0502020204030204" charset="0"/>
              </a:rPr>
              <a:t>: Thiết kế giao diện trang giới thiệu</a:t>
            </a:r>
            <a:endParaRPr sz="3200" i="1">
              <a:solidFill>
                <a:srgbClr val="000000"/>
              </a:solidFill>
              <a:latin typeface="Calibri" panose="020F0502020204030204" charset="0"/>
              <a:ea typeface="Times New Roman" panose="02020603050405020304"/>
              <a:cs typeface="Calibri" panose="020F050202020403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15" name="Group 2"/>
          <p:cNvGrpSpPr/>
          <p:nvPr/>
        </p:nvGrpSpPr>
        <p:grpSpPr>
          <a:xfrm rot="0">
            <a:off x="416560" y="535305"/>
            <a:ext cx="6386830"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533400" y="419735"/>
            <a:ext cx="6270625" cy="1807210"/>
          </a:xfrm>
          <a:prstGeom prst="rect">
            <a:avLst/>
          </a:prstGeom>
        </p:spPr>
        <p:txBody>
          <a:bodyPr lIns="0" tIns="0" rIns="0" bIns="0" rtlCol="0" anchor="t">
            <a:noAutofit/>
          </a:bodyPr>
          <a:p>
            <a:pPr algn="just">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giao diện</a:t>
            </a:r>
            <a:endPar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nSpc>
                <a:spcPct val="150000"/>
              </a:lnSpc>
              <a:buClr>
                <a:schemeClr val="tx1">
                  <a:lumMod val="75000"/>
                  <a:lumOff val="25000"/>
                </a:schemeClr>
              </a:buClr>
            </a:pPr>
            <a:r>
              <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3.6.3. Giao diện t</a:t>
            </a:r>
            <a:r>
              <a:rPr lang="en-US"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rang dịch vụ</a:t>
            </a:r>
            <a:endParaRPr lang="vi-VN" altLang="en-US" sz="34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5" name="Text Box 4"/>
          <p:cNvSpPr txBox="1"/>
          <p:nvPr/>
        </p:nvSpPr>
        <p:spPr>
          <a:xfrm>
            <a:off x="2349500" y="2857500"/>
            <a:ext cx="13589000" cy="1660525"/>
          </a:xfrm>
          <a:prstGeom prst="rect">
            <a:avLst/>
          </a:prstGeom>
        </p:spPr>
        <p:txBody>
          <a:bodyPr wrap="square">
            <a:spAutoFit/>
          </a:bodyPr>
          <a:p>
            <a:pPr indent="457200" algn="just" defTabSz="266700">
              <a:lnSpc>
                <a:spcPct val="150000"/>
              </a:lnSpc>
              <a:spcBef>
                <a:spcPct val="0"/>
              </a:spcBef>
              <a:spcAft>
                <a:spcPct val="0"/>
              </a:spcAft>
            </a:pPr>
            <a:r>
              <a:rPr lang="vi-VN" altLang="en-US" sz="3400">
                <a:latin typeface="Calibri" panose="020F0502020204030204" charset="0"/>
                <a:ea typeface="Times New Roman" panose="02020603050405020304"/>
                <a:cs typeface="Calibri" panose="020F0502020204030204" charset="0"/>
              </a:rPr>
              <a:t>M</a:t>
            </a:r>
            <a:r>
              <a:rPr lang="en-US" altLang="en-US" sz="3400">
                <a:latin typeface="Calibri" panose="020F0502020204030204" charset="0"/>
                <a:ea typeface="Times New Roman" panose="02020603050405020304"/>
                <a:cs typeface="Calibri" panose="020F0502020204030204" charset="0"/>
              </a:rPr>
              <a:t>ô tả trang </a:t>
            </a:r>
            <a:r>
              <a:rPr lang="vi-VN" altLang="en-US" sz="3400">
                <a:latin typeface="Calibri" panose="020F0502020204030204" charset="0"/>
                <a:ea typeface="Times New Roman" panose="02020603050405020304"/>
                <a:cs typeface="Calibri" panose="020F0502020204030204" charset="0"/>
              </a:rPr>
              <a:t>dịch vụ:</a:t>
            </a:r>
            <a:r>
              <a:rPr lang="en-US" altLang="en-US" sz="3400">
                <a:latin typeface="Calibri" panose="020F0502020204030204" charset="0"/>
                <a:ea typeface="Times New Roman" panose="02020603050405020304"/>
                <a:cs typeface="Calibri" panose="020F0502020204030204" charset="0"/>
              </a:rPr>
              <a:t>	</a:t>
            </a:r>
            <a:r>
              <a:rPr lang="vi-VN" altLang="en-US" sz="3400">
                <a:latin typeface="Calibri" panose="020F0502020204030204" charset="0"/>
                <a:ea typeface="Times New Roman" panose="02020603050405020304"/>
                <a:cs typeface="Calibri" panose="020F0502020204030204" charset="0"/>
              </a:rPr>
              <a:t>  T</a:t>
            </a:r>
            <a:r>
              <a:rPr lang="en-US" altLang="en-US" sz="3400">
                <a:latin typeface="Calibri" panose="020F0502020204030204" charset="0"/>
                <a:ea typeface="Times New Roman" panose="02020603050405020304"/>
                <a:cs typeface="Calibri" panose="020F0502020204030204" charset="0"/>
              </a:rPr>
              <a:t>rang dịch vụ hiển thị thông tin chi tiết và hình ảnh minh họa cho các dịch vụ mà website cung cấp </a:t>
            </a:r>
            <a:r>
              <a:rPr lang="" altLang="en-US" sz="3400">
                <a:latin typeface="Calibri" panose="020F0502020204030204" charset="0"/>
                <a:ea typeface="Times New Roman" panose="02020603050405020304"/>
                <a:cs typeface="Calibri" panose="020F0502020204030204" charset="0"/>
              </a:rPr>
              <a:t>đ</a:t>
            </a:r>
            <a:r>
              <a:rPr lang="en-US" altLang="en-US" sz="3400">
                <a:latin typeface="Calibri" panose="020F0502020204030204" charset="0"/>
                <a:ea typeface="Times New Roman" panose="02020603050405020304"/>
                <a:cs typeface="Calibri" panose="020F0502020204030204" charset="0"/>
              </a:rPr>
              <a:t>ến khách hàng.</a:t>
            </a:r>
            <a:r>
              <a:rPr lang="en-US" altLang="en-US" sz="3200">
                <a:latin typeface="Calibri" panose="020F0502020204030204" charset="0"/>
                <a:ea typeface="Times New Roman" panose="02020603050405020304"/>
                <a:cs typeface="Calibri" panose="020F0502020204030204" charset="0"/>
              </a:rPr>
              <a:t>  </a:t>
            </a:r>
            <a:endParaRPr lang="en-US" altLang="en-US" sz="3200">
              <a:latin typeface="Calibri" panose="020F0502020204030204" charset="0"/>
              <a:ea typeface="Times New Roman" panose="02020603050405020304"/>
              <a:cs typeface="Calibri" panose="020F0502020204030204" charset="0"/>
            </a:endParaRPr>
          </a:p>
        </p:txBody>
      </p:sp>
      <p:pic>
        <p:nvPicPr>
          <p:cNvPr id="-2147482609" name="Picture -2147482610"/>
          <p:cNvPicPr>
            <a:picLocks noChangeAspect="1"/>
          </p:cNvPicPr>
          <p:nvPr/>
        </p:nvPicPr>
        <p:blipFill>
          <a:blip r:embed="rId1"/>
          <a:stretch>
            <a:fillRect/>
          </a:stretch>
        </p:blipFill>
        <p:spPr>
          <a:xfrm>
            <a:off x="2348865" y="4777105"/>
            <a:ext cx="13589635" cy="3129915"/>
          </a:xfrm>
          <a:prstGeom prst="rect">
            <a:avLst/>
          </a:prstGeom>
          <a:noFill/>
          <a:ln w="9525">
            <a:noFill/>
          </a:ln>
        </p:spPr>
      </p:pic>
      <p:sp>
        <p:nvSpPr>
          <p:cNvPr id="2" name="Text Box 1"/>
          <p:cNvSpPr txBox="1"/>
          <p:nvPr/>
        </p:nvSpPr>
        <p:spPr>
          <a:xfrm>
            <a:off x="3051175" y="8166100"/>
            <a:ext cx="12378055" cy="829945"/>
          </a:xfrm>
          <a:prstGeom prst="rect">
            <a:avLst/>
          </a:prstGeom>
        </p:spPr>
        <p:txBody>
          <a:bodyPr wrap="square">
            <a:spAutoFit/>
          </a:bodyPr>
          <a:p>
            <a:pPr marL="0" indent="0" algn="ctr" defTabSz="266700">
              <a:lnSpc>
                <a:spcPct val="150000"/>
              </a:lnSpc>
              <a:spcBef>
                <a:spcPct val="0"/>
              </a:spcBef>
              <a:spcAft>
                <a:spcPct val="0"/>
              </a:spcAft>
            </a:pPr>
            <a:r>
              <a:rPr sz="3200" i="1">
                <a:solidFill>
                  <a:srgbClr val="000000"/>
                </a:solidFill>
                <a:latin typeface="Calibri" panose="020F0502020204030204" charset="0"/>
                <a:ea typeface="Times New Roman" panose="02020603050405020304"/>
                <a:cs typeface="Calibri" panose="020F0502020204030204" charset="0"/>
              </a:rPr>
              <a:t>Hình 3.</a:t>
            </a:r>
            <a:r>
              <a:rPr lang="vi-VN" sz="3200" i="1">
                <a:solidFill>
                  <a:srgbClr val="000000"/>
                </a:solidFill>
                <a:latin typeface="Calibri" panose="020F0502020204030204" charset="0"/>
                <a:ea typeface="Times New Roman" panose="02020603050405020304"/>
                <a:cs typeface="Calibri" panose="020F0502020204030204" charset="0"/>
              </a:rPr>
              <a:t>7</a:t>
            </a:r>
            <a:r>
              <a:rPr sz="3200" i="1">
                <a:solidFill>
                  <a:srgbClr val="000000"/>
                </a:solidFill>
                <a:latin typeface="Calibri" panose="020F0502020204030204" charset="0"/>
                <a:ea typeface="Times New Roman" panose="02020603050405020304"/>
                <a:cs typeface="Calibri" panose="020F0502020204030204" charset="0"/>
              </a:rPr>
              <a:t>: Thiết kế giao diện trang dịch vụ</a:t>
            </a:r>
            <a:endParaRPr sz="3200" i="1">
              <a:solidFill>
                <a:srgbClr val="000000"/>
              </a:solidFill>
              <a:latin typeface="Calibri" panose="020F0502020204030204" charset="0"/>
              <a:ea typeface="Times New Roman" panose="02020603050405020304"/>
              <a:cs typeface="Calibri" panose="020F0502020204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5B6"/>
        </a:solidFill>
        <a:effectLst/>
      </p:bgPr>
    </p:bg>
    <p:spTree>
      <p:nvGrpSpPr>
        <p:cNvPr id="1" name=""/>
        <p:cNvGrpSpPr/>
        <p:nvPr/>
      </p:nvGrpSpPr>
      <p:grpSpPr>
        <a:xfrm>
          <a:off x="0" y="0"/>
          <a:ext cx="0" cy="0"/>
          <a:chOff x="0" y="0"/>
          <a:chExt cx="0" cy="0"/>
        </a:xfrm>
      </p:grpSpPr>
      <p:grpSp>
        <p:nvGrpSpPr>
          <p:cNvPr id="13" name="Group 12"/>
          <p:cNvGrpSpPr/>
          <p:nvPr/>
        </p:nvGrpSpPr>
        <p:grpSpPr>
          <a:xfrm>
            <a:off x="3251835" y="862965"/>
            <a:ext cx="11932920" cy="8561070"/>
            <a:chOff x="1020" y="1359"/>
            <a:chExt cx="18792" cy="13482"/>
          </a:xfrm>
        </p:grpSpPr>
        <p:sp>
          <p:nvSpPr>
            <p:cNvPr id="2" name="Freeform 2"/>
            <p:cNvSpPr/>
            <p:nvPr/>
          </p:nvSpPr>
          <p:spPr>
            <a:xfrm>
              <a:off x="1020" y="1359"/>
              <a:ext cx="18792" cy="13483"/>
            </a:xfrm>
            <a:custGeom>
              <a:avLst/>
              <a:gdLst/>
              <a:ahLst/>
              <a:cxnLst/>
              <a:rect l="l" t="t" r="r" b="b"/>
              <a:pathLst>
                <a:path w="8969327" h="8561630">
                  <a:moveTo>
                    <a:pt x="0" y="0"/>
                  </a:moveTo>
                  <a:lnTo>
                    <a:pt x="8969327" y="0"/>
                  </a:lnTo>
                  <a:lnTo>
                    <a:pt x="8969327" y="8561630"/>
                  </a:lnTo>
                  <a:lnTo>
                    <a:pt x="0" y="856163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4920" y="3520"/>
              <a:ext cx="11221" cy="9160"/>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4. </a:t>
              </a:r>
              <a:r>
                <a:rPr 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Kết quả đạt được</a:t>
              </a:r>
              <a:endParaRPr 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endParaRPr>
            </a:p>
            <a:p>
              <a:pPr indent="457200" algn="just">
                <a:lnSpc>
                  <a:spcPts val="5040"/>
                </a:lnSpc>
                <a:spcBef>
                  <a:spcPct val="0"/>
                </a:spcBef>
              </a:pPr>
              <a:r>
                <a:rPr lang="vi-VN"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4.1. G</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iao diện thanh menu</a:t>
              </a:r>
              <a:endPar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endParaRPr>
            </a:p>
            <a:p>
              <a:pPr indent="457200" algn="just">
                <a:lnSpc>
                  <a:spcPts val="5040"/>
                </a:lnSpc>
                <a:spcBef>
                  <a:spcPct val="0"/>
                </a:spcBef>
              </a:pP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4.2</a:t>
              </a:r>
              <a:r>
                <a:rPr lang="vi-VN"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 Giao diện trang chủ</a:t>
              </a:r>
              <a:endPar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endParaRPr>
            </a:p>
            <a:p>
              <a:pPr indent="457200" algn="just">
                <a:lnSpc>
                  <a:spcPts val="5040"/>
                </a:lnSpc>
                <a:spcBef>
                  <a:spcPct val="0"/>
                </a:spcBef>
              </a:pP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4.3</a:t>
              </a:r>
              <a:r>
                <a:rPr lang="vi-VN"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 </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Form </a:t>
              </a:r>
              <a:r>
                <a:rPr lang=""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đă</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ng k</a:t>
              </a:r>
              <a:r>
                <a:rPr lang=""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ý</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a:t>
              </a:r>
              <a:r>
                <a:rPr lang=""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đă</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ng nhập</a:t>
              </a:r>
              <a:endPar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endParaRPr>
            </a:p>
            <a:p>
              <a:pPr indent="457200" algn="just">
                <a:lnSpc>
                  <a:spcPts val="5040"/>
                </a:lnSpc>
                <a:spcBef>
                  <a:spcPct val="0"/>
                </a:spcBef>
              </a:pP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4.4</a:t>
              </a:r>
              <a:r>
                <a:rPr lang="vi-VN"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 Giao diện trang giới thiệu </a:t>
              </a:r>
              <a:endPar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endParaRPr>
            </a:p>
            <a:p>
              <a:pPr indent="457200" algn="just">
                <a:lnSpc>
                  <a:spcPts val="5040"/>
                </a:lnSpc>
                <a:spcBef>
                  <a:spcPct val="0"/>
                </a:spcBef>
              </a:pP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4.5</a:t>
              </a:r>
              <a:r>
                <a:rPr lang="vi-VN"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 Giao diện</a:t>
              </a:r>
              <a:r>
                <a:rPr lang="vi-VN"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 các</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 trang dịch vụ</a:t>
              </a:r>
              <a:endPar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endParaRPr>
            </a:p>
            <a:p>
              <a:pPr indent="457200" algn="just">
                <a:lnSpc>
                  <a:spcPts val="5040"/>
                </a:lnSpc>
                <a:spcBef>
                  <a:spcPct val="0"/>
                </a:spcBef>
              </a:pP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4.6</a:t>
              </a:r>
              <a:r>
                <a:rPr lang="vi-VN"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 Giao diện trang </a:t>
              </a:r>
              <a:r>
                <a:rPr lang=""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đ</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ặt lịch hẹn</a:t>
              </a:r>
              <a:endPar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endParaRPr>
            </a:p>
            <a:p>
              <a:pPr indent="457200" algn="just">
                <a:lnSpc>
                  <a:spcPts val="5040"/>
                </a:lnSpc>
                <a:spcBef>
                  <a:spcPct val="0"/>
                </a:spcBef>
              </a:pP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4.7</a:t>
              </a:r>
              <a:r>
                <a:rPr lang="vi-VN"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rPr>
                <a:t> Giao diện trang thông tin liên hệ</a:t>
              </a:r>
              <a:endParaRPr lang="en-US" altLang="en-US" sz="4000">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grpSp>
      <p:sp>
        <p:nvSpPr>
          <p:cNvPr id="9" name="Freeform 9"/>
          <p:cNvSpPr/>
          <p:nvPr/>
        </p:nvSpPr>
        <p:spPr>
          <a:xfrm>
            <a:off x="2819115" y="7658298"/>
            <a:ext cx="2734793" cy="2373952"/>
          </a:xfrm>
          <a:custGeom>
            <a:avLst/>
            <a:gdLst/>
            <a:ahLst/>
            <a:cxnLst/>
            <a:rect l="l" t="t" r="r" b="b"/>
            <a:pathLst>
              <a:path w="2734793" h="2373952">
                <a:moveTo>
                  <a:pt x="0" y="0"/>
                </a:moveTo>
                <a:lnTo>
                  <a:pt x="2734793" y="0"/>
                </a:lnTo>
                <a:lnTo>
                  <a:pt x="2734793" y="2373952"/>
                </a:lnTo>
                <a:lnTo>
                  <a:pt x="0" y="2373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AE6FF"/>
        </a:solidFill>
        <a:effectLst/>
      </p:bgPr>
    </p:bg>
    <p:spTree>
      <p:nvGrpSpPr>
        <p:cNvPr id="1" name=""/>
        <p:cNvGrpSpPr/>
        <p:nvPr/>
      </p:nvGrpSpPr>
      <p:grpSpPr>
        <a:xfrm>
          <a:off x="0" y="0"/>
          <a:ext cx="0" cy="0"/>
          <a:chOff x="0" y="0"/>
          <a:chExt cx="0" cy="0"/>
        </a:xfrm>
      </p:grpSpPr>
      <p:grpSp>
        <p:nvGrpSpPr>
          <p:cNvPr id="2" name="Group 2"/>
          <p:cNvGrpSpPr/>
          <p:nvPr/>
        </p:nvGrpSpPr>
        <p:grpSpPr>
          <a:xfrm rot="0">
            <a:off x="2594610" y="2259965"/>
            <a:ext cx="13098780" cy="7459980"/>
            <a:chOff x="0" y="0"/>
            <a:chExt cx="2979532" cy="1689603"/>
          </a:xfrm>
        </p:grpSpPr>
        <p:sp>
          <p:nvSpPr>
            <p:cNvPr id="3" name="Freeform 3"/>
            <p:cNvSpPr/>
            <p:nvPr/>
          </p:nvSpPr>
          <p:spPr>
            <a:xfrm>
              <a:off x="0" y="-1270"/>
              <a:ext cx="2980802" cy="1688333"/>
            </a:xfrm>
            <a:custGeom>
              <a:avLst/>
              <a:gdLst/>
              <a:ahLst/>
              <a:cxnLst/>
              <a:rect l="l" t="t" r="r" b="b"/>
              <a:pathLst>
                <a:path w="2980802" h="1688333">
                  <a:moveTo>
                    <a:pt x="2969372" y="27940"/>
                  </a:moveTo>
                  <a:cubicBezTo>
                    <a:pt x="2960482" y="24130"/>
                    <a:pt x="2951593" y="21590"/>
                    <a:pt x="2942702" y="21590"/>
                  </a:cubicBezTo>
                  <a:cubicBezTo>
                    <a:pt x="2916032" y="20320"/>
                    <a:pt x="2871903" y="20320"/>
                    <a:pt x="2823673" y="17780"/>
                  </a:cubicBezTo>
                  <a:cubicBezTo>
                    <a:pt x="2713431" y="12700"/>
                    <a:pt x="2605486" y="6350"/>
                    <a:pt x="2495244" y="3810"/>
                  </a:cubicBezTo>
                  <a:cubicBezTo>
                    <a:pt x="2405673" y="1270"/>
                    <a:pt x="2318399" y="3810"/>
                    <a:pt x="2228827" y="2540"/>
                  </a:cubicBezTo>
                  <a:cubicBezTo>
                    <a:pt x="2189783" y="2540"/>
                    <a:pt x="2150739" y="0"/>
                    <a:pt x="2111695" y="2540"/>
                  </a:cubicBezTo>
                  <a:cubicBezTo>
                    <a:pt x="2017531" y="10160"/>
                    <a:pt x="1923366" y="11430"/>
                    <a:pt x="1826905" y="8890"/>
                  </a:cubicBezTo>
                  <a:cubicBezTo>
                    <a:pt x="1778674" y="7620"/>
                    <a:pt x="1730443" y="7620"/>
                    <a:pt x="1682213" y="7620"/>
                  </a:cubicBezTo>
                  <a:cubicBezTo>
                    <a:pt x="1594938" y="7620"/>
                    <a:pt x="1507663" y="7620"/>
                    <a:pt x="1420389" y="6350"/>
                  </a:cubicBezTo>
                  <a:cubicBezTo>
                    <a:pt x="1328521" y="5080"/>
                    <a:pt x="423621" y="2540"/>
                    <a:pt x="334050" y="1270"/>
                  </a:cubicBezTo>
                  <a:cubicBezTo>
                    <a:pt x="260555" y="0"/>
                    <a:pt x="189358" y="1270"/>
                    <a:pt x="115863" y="1270"/>
                  </a:cubicBezTo>
                  <a:cubicBezTo>
                    <a:pt x="65336" y="1270"/>
                    <a:pt x="33020" y="3810"/>
                    <a:pt x="5080" y="5080"/>
                  </a:cubicBezTo>
                  <a:cubicBezTo>
                    <a:pt x="3810" y="5080"/>
                    <a:pt x="2540" y="7620"/>
                    <a:pt x="0" y="8890"/>
                  </a:cubicBezTo>
                  <a:cubicBezTo>
                    <a:pt x="1270" y="21590"/>
                    <a:pt x="3810" y="34290"/>
                    <a:pt x="5080" y="46990"/>
                  </a:cubicBezTo>
                  <a:cubicBezTo>
                    <a:pt x="15240" y="117455"/>
                    <a:pt x="16510" y="188936"/>
                    <a:pt x="17780" y="259164"/>
                  </a:cubicBezTo>
                  <a:cubicBezTo>
                    <a:pt x="19050" y="330645"/>
                    <a:pt x="17780" y="402126"/>
                    <a:pt x="16510" y="474862"/>
                  </a:cubicBezTo>
                  <a:cubicBezTo>
                    <a:pt x="15240" y="548851"/>
                    <a:pt x="2540" y="1325115"/>
                    <a:pt x="2540" y="1399104"/>
                  </a:cubicBezTo>
                  <a:cubicBezTo>
                    <a:pt x="2540" y="1471840"/>
                    <a:pt x="1270" y="1544575"/>
                    <a:pt x="0" y="1617311"/>
                  </a:cubicBezTo>
                  <a:cubicBezTo>
                    <a:pt x="0" y="1633723"/>
                    <a:pt x="3810" y="1643883"/>
                    <a:pt x="15240" y="1648963"/>
                  </a:cubicBezTo>
                  <a:cubicBezTo>
                    <a:pt x="22860" y="1652773"/>
                    <a:pt x="31750" y="1655313"/>
                    <a:pt x="40640" y="1656583"/>
                  </a:cubicBezTo>
                  <a:cubicBezTo>
                    <a:pt x="113566" y="1661663"/>
                    <a:pt x="200841" y="1665473"/>
                    <a:pt x="288116" y="1670553"/>
                  </a:cubicBezTo>
                  <a:cubicBezTo>
                    <a:pt x="336346" y="1673093"/>
                    <a:pt x="384577" y="1678173"/>
                    <a:pt x="432808" y="1679443"/>
                  </a:cubicBezTo>
                  <a:cubicBezTo>
                    <a:pt x="513192" y="1681983"/>
                    <a:pt x="1408905" y="1683253"/>
                    <a:pt x="1489290" y="1684523"/>
                  </a:cubicBezTo>
                  <a:cubicBezTo>
                    <a:pt x="1500773" y="1684523"/>
                    <a:pt x="1512257" y="1684523"/>
                    <a:pt x="1523740" y="1684523"/>
                  </a:cubicBezTo>
                  <a:cubicBezTo>
                    <a:pt x="1578861" y="1684523"/>
                    <a:pt x="1636279" y="1683253"/>
                    <a:pt x="1691399" y="1683253"/>
                  </a:cubicBezTo>
                  <a:cubicBezTo>
                    <a:pt x="1755707" y="1683253"/>
                    <a:pt x="1817718" y="1684523"/>
                    <a:pt x="1882025" y="1684523"/>
                  </a:cubicBezTo>
                  <a:cubicBezTo>
                    <a:pt x="1976190" y="1684523"/>
                    <a:pt x="2072652" y="1684523"/>
                    <a:pt x="2166816" y="1684523"/>
                  </a:cubicBezTo>
                  <a:cubicBezTo>
                    <a:pt x="2254091" y="1684523"/>
                    <a:pt x="2341365" y="1685793"/>
                    <a:pt x="2428640" y="1687063"/>
                  </a:cubicBezTo>
                  <a:cubicBezTo>
                    <a:pt x="2467684" y="1687063"/>
                    <a:pt x="2509025" y="1688333"/>
                    <a:pt x="2548068" y="1688333"/>
                  </a:cubicBezTo>
                  <a:cubicBezTo>
                    <a:pt x="2674387" y="1687063"/>
                    <a:pt x="2798409" y="1680713"/>
                    <a:pt x="2919842" y="1680713"/>
                  </a:cubicBezTo>
                  <a:cubicBezTo>
                    <a:pt x="2923652" y="1680713"/>
                    <a:pt x="2928732" y="1678173"/>
                    <a:pt x="2932542" y="1675633"/>
                  </a:cubicBezTo>
                  <a:cubicBezTo>
                    <a:pt x="2937622" y="1671823"/>
                    <a:pt x="2940162" y="1665473"/>
                    <a:pt x="2942702" y="1662933"/>
                  </a:cubicBezTo>
                  <a:cubicBezTo>
                    <a:pt x="2943972" y="1608532"/>
                    <a:pt x="2945242" y="1555862"/>
                    <a:pt x="2946512" y="1503191"/>
                  </a:cubicBezTo>
                  <a:cubicBezTo>
                    <a:pt x="2947782" y="1421677"/>
                    <a:pt x="2957942" y="639144"/>
                    <a:pt x="2959212" y="557630"/>
                  </a:cubicBezTo>
                  <a:cubicBezTo>
                    <a:pt x="2959212" y="508721"/>
                    <a:pt x="2960482" y="459813"/>
                    <a:pt x="2961752" y="410905"/>
                  </a:cubicBezTo>
                  <a:cubicBezTo>
                    <a:pt x="2963022" y="358234"/>
                    <a:pt x="2964292" y="305564"/>
                    <a:pt x="2966832" y="252893"/>
                  </a:cubicBezTo>
                  <a:cubicBezTo>
                    <a:pt x="2968102" y="221542"/>
                    <a:pt x="2968102" y="188936"/>
                    <a:pt x="2973182" y="157585"/>
                  </a:cubicBezTo>
                  <a:cubicBezTo>
                    <a:pt x="2978262" y="119963"/>
                    <a:pt x="2980802" y="83595"/>
                    <a:pt x="2979532" y="44450"/>
                  </a:cubicBezTo>
                  <a:cubicBezTo>
                    <a:pt x="2979532" y="38100"/>
                    <a:pt x="2975722" y="30480"/>
                    <a:pt x="2969372" y="27940"/>
                  </a:cubicBezTo>
                  <a:close/>
                </a:path>
              </a:pathLst>
            </a:custGeom>
            <a:solidFill>
              <a:srgbClr val="FFF9ED"/>
            </a:solidFill>
          </p:spPr>
        </p:sp>
      </p:grpSp>
      <p:sp>
        <p:nvSpPr>
          <p:cNvPr id="9" name="Freeform 9"/>
          <p:cNvSpPr/>
          <p:nvPr/>
        </p:nvSpPr>
        <p:spPr>
          <a:xfrm rot="-3380424">
            <a:off x="2437314" y="6963341"/>
            <a:ext cx="1166687" cy="3431433"/>
          </a:xfrm>
          <a:custGeom>
            <a:avLst/>
            <a:gdLst/>
            <a:ahLst/>
            <a:cxnLst/>
            <a:rect l="l" t="t" r="r" b="b"/>
            <a:pathLst>
              <a:path w="1166687" h="3431433">
                <a:moveTo>
                  <a:pt x="0" y="0"/>
                </a:moveTo>
                <a:lnTo>
                  <a:pt x="1166687" y="0"/>
                </a:lnTo>
                <a:lnTo>
                  <a:pt x="1166687" y="3431434"/>
                </a:lnTo>
                <a:lnTo>
                  <a:pt x="0" y="343143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rot="-7680534">
            <a:off x="13894338" y="2577934"/>
            <a:ext cx="2348424" cy="768575"/>
          </a:xfrm>
          <a:custGeom>
            <a:avLst/>
            <a:gdLst/>
            <a:ahLst/>
            <a:cxnLst/>
            <a:rect l="l" t="t" r="r" b="b"/>
            <a:pathLst>
              <a:path w="2348424" h="768575">
                <a:moveTo>
                  <a:pt x="0" y="0"/>
                </a:moveTo>
                <a:lnTo>
                  <a:pt x="2348424" y="0"/>
                </a:lnTo>
                <a:lnTo>
                  <a:pt x="2348424" y="768575"/>
                </a:lnTo>
                <a:lnTo>
                  <a:pt x="0" y="768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2667000" y="571500"/>
            <a:ext cx="5655945" cy="129222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Calibri" panose="020F0502020204030204" charset="0"/>
                <a:ea typeface="Asap" panose="020F0504030202060203"/>
                <a:cs typeface="Calibri" panose="020F0502020204030204" charset="0"/>
                <a:sym typeface="Asap" panose="020F0504030202060203"/>
              </a:rPr>
              <a:t>4. </a:t>
            </a:r>
            <a:r>
              <a:rPr lang="en-US" sz="4000" b="1">
                <a:solidFill>
                  <a:srgbClr val="272626"/>
                </a:solidFill>
                <a:latin typeface="Calibri" panose="020F0502020204030204" charset="0"/>
                <a:ea typeface="Asap" panose="020F0504030202060203"/>
                <a:cs typeface="Calibri" panose="020F0502020204030204" charset="0"/>
                <a:sym typeface="Asap" panose="020F0504030202060203"/>
              </a:rPr>
              <a:t>Kết quả đạt được</a:t>
            </a:r>
            <a:endParaRPr lang="en-US" sz="4000" b="1">
              <a:solidFill>
                <a:srgbClr val="272626"/>
              </a:solidFill>
              <a:latin typeface="Calibri" panose="020F0502020204030204" charset="0"/>
              <a:ea typeface="Asap" panose="020F0504030202060203"/>
              <a:cs typeface="Calibri" panose="020F0502020204030204" charset="0"/>
              <a:sym typeface="Asap" panose="020F0504030202060203"/>
            </a:endParaRPr>
          </a:p>
          <a:p>
            <a:pPr indent="457200" algn="just">
              <a:lnSpc>
                <a:spcPts val="5040"/>
              </a:lnSpc>
              <a:spcBef>
                <a:spcPct val="0"/>
              </a:spcBef>
            </a:pP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4.1. G</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iao diện thanh menu</a:t>
            </a:r>
            <a:endParaRPr 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pic>
        <p:nvPicPr>
          <p:cNvPr id="-2147482605" name="Picture -2147482606"/>
          <p:cNvPicPr>
            <a:picLocks noChangeAspect="1"/>
          </p:cNvPicPr>
          <p:nvPr/>
        </p:nvPicPr>
        <p:blipFill>
          <a:blip r:embed="rId5"/>
          <a:stretch>
            <a:fillRect/>
          </a:stretch>
        </p:blipFill>
        <p:spPr>
          <a:xfrm>
            <a:off x="3657600" y="4533900"/>
            <a:ext cx="10916285" cy="3758565"/>
          </a:xfrm>
          <a:prstGeom prst="rect">
            <a:avLst/>
          </a:prstGeom>
          <a:noFill/>
          <a:ln w="9525" cap="flat" cmpd="sng">
            <a:solidFill>
              <a:srgbClr val="A6A6A6"/>
            </a:solidFill>
            <a:prstDash val="solid"/>
            <a:miter/>
            <a:headEnd type="none" w="med" len="med"/>
            <a:tailEnd type="none" w="med" len="med"/>
          </a:ln>
        </p:spPr>
      </p:pic>
      <p:sp>
        <p:nvSpPr>
          <p:cNvPr id="12" name="Text Box 11"/>
          <p:cNvSpPr txBox="1"/>
          <p:nvPr/>
        </p:nvSpPr>
        <p:spPr>
          <a:xfrm>
            <a:off x="3658235" y="8496300"/>
            <a:ext cx="10915650" cy="829945"/>
          </a:xfrm>
          <a:prstGeom prst="rect">
            <a:avLst/>
          </a:prstGeom>
        </p:spPr>
        <p:txBody>
          <a:bodyPr wrap="square">
            <a:spAutoFit/>
          </a:bodyPr>
          <a:p>
            <a:pPr marL="0" indent="0" algn="ctr" defTabSz="266700">
              <a:lnSpc>
                <a:spcPct val="150000"/>
              </a:lnSpc>
              <a:spcBef>
                <a:spcPct val="0"/>
              </a:spcBef>
              <a:spcAft>
                <a:spcPct val="0"/>
              </a:spcAft>
            </a:pPr>
            <a:r>
              <a:rPr sz="3200" i="1">
                <a:solidFill>
                  <a:srgbClr val="000000"/>
                </a:solidFill>
                <a:latin typeface="Calibri" panose="020F0502020204030204" charset="0"/>
                <a:ea typeface="Times New Roman" panose="02020603050405020304"/>
                <a:cs typeface="Calibri" panose="020F0502020204030204" charset="0"/>
              </a:rPr>
              <a:t>Hình 4.1: Giao diện thanh menu website</a:t>
            </a:r>
            <a:endParaRPr sz="3200" i="1">
              <a:solidFill>
                <a:srgbClr val="000000"/>
              </a:solidFill>
              <a:latin typeface="Calibri" panose="020F0502020204030204" charset="0"/>
              <a:ea typeface="Times New Roman" panose="02020603050405020304"/>
              <a:cs typeface="Calibri" panose="020F0502020204030204" charset="0"/>
            </a:endParaRPr>
          </a:p>
        </p:txBody>
      </p:sp>
      <p:sp>
        <p:nvSpPr>
          <p:cNvPr id="13" name="Text Box 12"/>
          <p:cNvSpPr txBox="1"/>
          <p:nvPr/>
        </p:nvSpPr>
        <p:spPr>
          <a:xfrm>
            <a:off x="3675380" y="2476500"/>
            <a:ext cx="10892790" cy="1568450"/>
          </a:xfrm>
          <a:prstGeom prst="rect">
            <a:avLst/>
          </a:prstGeom>
        </p:spPr>
        <p:txBody>
          <a:bodyPr wrap="square">
            <a:spAutoFit/>
          </a:bodyPr>
          <a:p>
            <a:pPr marL="0" indent="457200" algn="just" defTabSz="266700">
              <a:lnSpc>
                <a:spcPct val="150000"/>
              </a:lnSpc>
              <a:spcBef>
                <a:spcPct val="0"/>
              </a:spcBef>
              <a:spcAft>
                <a:spcPct val="0"/>
              </a:spcAft>
            </a:pPr>
            <a:r>
              <a:rPr sz="3200">
                <a:latin typeface="Calibri" panose="020F0502020204030204" charset="0"/>
                <a:ea typeface="Times New Roman" panose="02020603050405020304"/>
                <a:cs typeface="Calibri" panose="020F0502020204030204" charset="0"/>
              </a:rPr>
              <a:t>Thanh thực đơn của trang web gồm có các thành phần:</a:t>
            </a:r>
            <a:r>
              <a:rPr lang="vi-VN" sz="3200">
                <a:latin typeface="Calibri" panose="020F0502020204030204" charset="0"/>
                <a:ea typeface="Times New Roman" panose="02020603050405020304"/>
                <a:cs typeface="Calibri" panose="020F0502020204030204" charset="0"/>
              </a:rPr>
              <a:t> </a:t>
            </a:r>
            <a:r>
              <a:rPr sz="3200">
                <a:latin typeface="Calibri" panose="020F0502020204030204" charset="0"/>
                <a:ea typeface="Times New Roman" panose="02020603050405020304"/>
                <a:cs typeface="Calibri" panose="020F0502020204030204" charset="0"/>
              </a:rPr>
              <a:t>Trang chủ</a:t>
            </a:r>
            <a:r>
              <a:rPr lang="vi-VN" sz="3200">
                <a:latin typeface="Calibri" panose="020F0502020204030204" charset="0"/>
                <a:ea typeface="Times New Roman" panose="02020603050405020304"/>
                <a:cs typeface="Calibri" panose="020F0502020204030204" charset="0"/>
              </a:rPr>
              <a:t>, </a:t>
            </a:r>
            <a:r>
              <a:rPr sz="3200">
                <a:latin typeface="Calibri" panose="020F0502020204030204" charset="0"/>
                <a:ea typeface="Times New Roman" panose="02020603050405020304"/>
                <a:cs typeface="Calibri" panose="020F0502020204030204" charset="0"/>
              </a:rPr>
              <a:t>Đăng ký</a:t>
            </a:r>
            <a:r>
              <a:rPr lang="vi-VN" sz="3200">
                <a:latin typeface="Calibri" panose="020F0502020204030204" charset="0"/>
                <a:ea typeface="Times New Roman" panose="02020603050405020304"/>
                <a:cs typeface="Calibri" panose="020F0502020204030204" charset="0"/>
              </a:rPr>
              <a:t>, </a:t>
            </a:r>
            <a:r>
              <a:rPr sz="3200">
                <a:latin typeface="Calibri" panose="020F0502020204030204" charset="0"/>
                <a:ea typeface="Times New Roman" panose="02020603050405020304"/>
                <a:cs typeface="Calibri" panose="020F0502020204030204" charset="0"/>
              </a:rPr>
              <a:t>Giới thiệu</a:t>
            </a:r>
            <a:r>
              <a:rPr lang="vi-VN" sz="3200">
                <a:latin typeface="Calibri" panose="020F0502020204030204" charset="0"/>
                <a:ea typeface="Times New Roman" panose="02020603050405020304"/>
                <a:cs typeface="Calibri" panose="020F0502020204030204" charset="0"/>
              </a:rPr>
              <a:t>, </a:t>
            </a:r>
            <a:r>
              <a:rPr sz="3200">
                <a:latin typeface="Calibri" panose="020F0502020204030204" charset="0"/>
                <a:ea typeface="Times New Roman" panose="02020603050405020304"/>
                <a:cs typeface="Calibri" panose="020F0502020204030204" charset="0"/>
              </a:rPr>
              <a:t>Dịch vụ</a:t>
            </a:r>
            <a:r>
              <a:rPr lang="vi-VN" sz="3200">
                <a:latin typeface="Calibri" panose="020F0502020204030204" charset="0"/>
                <a:ea typeface="Times New Roman" panose="02020603050405020304"/>
                <a:cs typeface="Calibri" panose="020F0502020204030204" charset="0"/>
              </a:rPr>
              <a:t>, </a:t>
            </a:r>
            <a:r>
              <a:rPr sz="3200">
                <a:latin typeface="Calibri" panose="020F0502020204030204" charset="0"/>
                <a:ea typeface="Times New Roman" panose="02020603050405020304"/>
                <a:cs typeface="Calibri" panose="020F0502020204030204" charset="0"/>
              </a:rPr>
              <a:t>Đặt lịch hẹn</a:t>
            </a:r>
            <a:r>
              <a:rPr lang="vi-VN" sz="3200">
                <a:latin typeface="Calibri" panose="020F0502020204030204" charset="0"/>
                <a:ea typeface="Times New Roman" panose="02020603050405020304"/>
                <a:cs typeface="Calibri" panose="020F0502020204030204" charset="0"/>
              </a:rPr>
              <a:t>, </a:t>
            </a:r>
            <a:r>
              <a:rPr sz="3200">
                <a:latin typeface="Calibri" panose="020F0502020204030204" charset="0"/>
                <a:ea typeface="Times New Roman" panose="02020603050405020304"/>
                <a:cs typeface="Calibri" panose="020F0502020204030204" charset="0"/>
              </a:rPr>
              <a:t>Thông tin liên hệ</a:t>
            </a:r>
            <a:r>
              <a:rPr lang="vi-VN" sz="3200">
                <a:latin typeface="Calibri" panose="020F0502020204030204" charset="0"/>
                <a:ea typeface="Times New Roman" panose="02020603050405020304"/>
                <a:cs typeface="Calibri" panose="020F0502020204030204" charset="0"/>
              </a:rPr>
              <a:t>.</a:t>
            </a:r>
            <a:endParaRPr lang="vi-VN" sz="3200">
              <a:latin typeface="Calibri" panose="020F0502020204030204" charset="0"/>
              <a:ea typeface="Times New Roman" panose="02020603050405020304"/>
              <a:cs typeface="Calibri" panose="020F0502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AE6FF"/>
        </a:solidFill>
        <a:effectLst/>
      </p:bgPr>
    </p:bg>
    <p:spTree>
      <p:nvGrpSpPr>
        <p:cNvPr id="1" name=""/>
        <p:cNvGrpSpPr/>
        <p:nvPr/>
      </p:nvGrpSpPr>
      <p:grpSpPr>
        <a:xfrm>
          <a:off x="0" y="0"/>
          <a:ext cx="0" cy="0"/>
          <a:chOff x="0" y="0"/>
          <a:chExt cx="0" cy="0"/>
        </a:xfrm>
      </p:grpSpPr>
      <p:grpSp>
        <p:nvGrpSpPr>
          <p:cNvPr id="2" name="Group 2"/>
          <p:cNvGrpSpPr/>
          <p:nvPr/>
        </p:nvGrpSpPr>
        <p:grpSpPr>
          <a:xfrm rot="0">
            <a:off x="7820025" y="2733040"/>
            <a:ext cx="10387965" cy="5979795"/>
            <a:chOff x="0" y="0"/>
            <a:chExt cx="2979532" cy="1689603"/>
          </a:xfrm>
        </p:grpSpPr>
        <p:sp>
          <p:nvSpPr>
            <p:cNvPr id="3" name="Freeform 3"/>
            <p:cNvSpPr/>
            <p:nvPr/>
          </p:nvSpPr>
          <p:spPr>
            <a:xfrm>
              <a:off x="0" y="-1270"/>
              <a:ext cx="2980802" cy="1688333"/>
            </a:xfrm>
            <a:custGeom>
              <a:avLst/>
              <a:gdLst/>
              <a:ahLst/>
              <a:cxnLst/>
              <a:rect l="l" t="t" r="r" b="b"/>
              <a:pathLst>
                <a:path w="2980802" h="1688333">
                  <a:moveTo>
                    <a:pt x="2969372" y="27940"/>
                  </a:moveTo>
                  <a:cubicBezTo>
                    <a:pt x="2960482" y="24130"/>
                    <a:pt x="2951593" y="21590"/>
                    <a:pt x="2942702" y="21590"/>
                  </a:cubicBezTo>
                  <a:cubicBezTo>
                    <a:pt x="2916032" y="20320"/>
                    <a:pt x="2871903" y="20320"/>
                    <a:pt x="2823673" y="17780"/>
                  </a:cubicBezTo>
                  <a:cubicBezTo>
                    <a:pt x="2713431" y="12700"/>
                    <a:pt x="2605486" y="6350"/>
                    <a:pt x="2495244" y="3810"/>
                  </a:cubicBezTo>
                  <a:cubicBezTo>
                    <a:pt x="2405673" y="1270"/>
                    <a:pt x="2318399" y="3810"/>
                    <a:pt x="2228827" y="2540"/>
                  </a:cubicBezTo>
                  <a:cubicBezTo>
                    <a:pt x="2189783" y="2540"/>
                    <a:pt x="2150739" y="0"/>
                    <a:pt x="2111695" y="2540"/>
                  </a:cubicBezTo>
                  <a:cubicBezTo>
                    <a:pt x="2017531" y="10160"/>
                    <a:pt x="1923366" y="11430"/>
                    <a:pt x="1826905" y="8890"/>
                  </a:cubicBezTo>
                  <a:cubicBezTo>
                    <a:pt x="1778674" y="7620"/>
                    <a:pt x="1730443" y="7620"/>
                    <a:pt x="1682213" y="7620"/>
                  </a:cubicBezTo>
                  <a:cubicBezTo>
                    <a:pt x="1594938" y="7620"/>
                    <a:pt x="1507663" y="7620"/>
                    <a:pt x="1420389" y="6350"/>
                  </a:cubicBezTo>
                  <a:cubicBezTo>
                    <a:pt x="1328521" y="5080"/>
                    <a:pt x="423621" y="2540"/>
                    <a:pt x="334050" y="1270"/>
                  </a:cubicBezTo>
                  <a:cubicBezTo>
                    <a:pt x="260555" y="0"/>
                    <a:pt x="189358" y="1270"/>
                    <a:pt x="115863" y="1270"/>
                  </a:cubicBezTo>
                  <a:cubicBezTo>
                    <a:pt x="65336" y="1270"/>
                    <a:pt x="33020" y="3810"/>
                    <a:pt x="5080" y="5080"/>
                  </a:cubicBezTo>
                  <a:cubicBezTo>
                    <a:pt x="3810" y="5080"/>
                    <a:pt x="2540" y="7620"/>
                    <a:pt x="0" y="8890"/>
                  </a:cubicBezTo>
                  <a:cubicBezTo>
                    <a:pt x="1270" y="21590"/>
                    <a:pt x="3810" y="34290"/>
                    <a:pt x="5080" y="46990"/>
                  </a:cubicBezTo>
                  <a:cubicBezTo>
                    <a:pt x="15240" y="117455"/>
                    <a:pt x="16510" y="188936"/>
                    <a:pt x="17780" y="259164"/>
                  </a:cubicBezTo>
                  <a:cubicBezTo>
                    <a:pt x="19050" y="330645"/>
                    <a:pt x="17780" y="402126"/>
                    <a:pt x="16510" y="474862"/>
                  </a:cubicBezTo>
                  <a:cubicBezTo>
                    <a:pt x="15240" y="548851"/>
                    <a:pt x="2540" y="1325115"/>
                    <a:pt x="2540" y="1399104"/>
                  </a:cubicBezTo>
                  <a:cubicBezTo>
                    <a:pt x="2540" y="1471840"/>
                    <a:pt x="1270" y="1544575"/>
                    <a:pt x="0" y="1617311"/>
                  </a:cubicBezTo>
                  <a:cubicBezTo>
                    <a:pt x="0" y="1633723"/>
                    <a:pt x="3810" y="1643883"/>
                    <a:pt x="15240" y="1648963"/>
                  </a:cubicBezTo>
                  <a:cubicBezTo>
                    <a:pt x="22860" y="1652773"/>
                    <a:pt x="31750" y="1655313"/>
                    <a:pt x="40640" y="1656583"/>
                  </a:cubicBezTo>
                  <a:cubicBezTo>
                    <a:pt x="113566" y="1661663"/>
                    <a:pt x="200841" y="1665473"/>
                    <a:pt x="288116" y="1670553"/>
                  </a:cubicBezTo>
                  <a:cubicBezTo>
                    <a:pt x="336346" y="1673093"/>
                    <a:pt x="384577" y="1678173"/>
                    <a:pt x="432808" y="1679443"/>
                  </a:cubicBezTo>
                  <a:cubicBezTo>
                    <a:pt x="513192" y="1681983"/>
                    <a:pt x="1408905" y="1683253"/>
                    <a:pt x="1489290" y="1684523"/>
                  </a:cubicBezTo>
                  <a:cubicBezTo>
                    <a:pt x="1500773" y="1684523"/>
                    <a:pt x="1512257" y="1684523"/>
                    <a:pt x="1523740" y="1684523"/>
                  </a:cubicBezTo>
                  <a:cubicBezTo>
                    <a:pt x="1578861" y="1684523"/>
                    <a:pt x="1636279" y="1683253"/>
                    <a:pt x="1691399" y="1683253"/>
                  </a:cubicBezTo>
                  <a:cubicBezTo>
                    <a:pt x="1755707" y="1683253"/>
                    <a:pt x="1817718" y="1684523"/>
                    <a:pt x="1882025" y="1684523"/>
                  </a:cubicBezTo>
                  <a:cubicBezTo>
                    <a:pt x="1976190" y="1684523"/>
                    <a:pt x="2072652" y="1684523"/>
                    <a:pt x="2166816" y="1684523"/>
                  </a:cubicBezTo>
                  <a:cubicBezTo>
                    <a:pt x="2254091" y="1684523"/>
                    <a:pt x="2341365" y="1685793"/>
                    <a:pt x="2428640" y="1687063"/>
                  </a:cubicBezTo>
                  <a:cubicBezTo>
                    <a:pt x="2467684" y="1687063"/>
                    <a:pt x="2509025" y="1688333"/>
                    <a:pt x="2548068" y="1688333"/>
                  </a:cubicBezTo>
                  <a:cubicBezTo>
                    <a:pt x="2674387" y="1687063"/>
                    <a:pt x="2798409" y="1680713"/>
                    <a:pt x="2919842" y="1680713"/>
                  </a:cubicBezTo>
                  <a:cubicBezTo>
                    <a:pt x="2923652" y="1680713"/>
                    <a:pt x="2928732" y="1678173"/>
                    <a:pt x="2932542" y="1675633"/>
                  </a:cubicBezTo>
                  <a:cubicBezTo>
                    <a:pt x="2937622" y="1671823"/>
                    <a:pt x="2940162" y="1665473"/>
                    <a:pt x="2942702" y="1662933"/>
                  </a:cubicBezTo>
                  <a:cubicBezTo>
                    <a:pt x="2943972" y="1608532"/>
                    <a:pt x="2945242" y="1555862"/>
                    <a:pt x="2946512" y="1503191"/>
                  </a:cubicBezTo>
                  <a:cubicBezTo>
                    <a:pt x="2947782" y="1421677"/>
                    <a:pt x="2957942" y="639144"/>
                    <a:pt x="2959212" y="557630"/>
                  </a:cubicBezTo>
                  <a:cubicBezTo>
                    <a:pt x="2959212" y="508721"/>
                    <a:pt x="2960482" y="459813"/>
                    <a:pt x="2961752" y="410905"/>
                  </a:cubicBezTo>
                  <a:cubicBezTo>
                    <a:pt x="2963022" y="358234"/>
                    <a:pt x="2964292" y="305564"/>
                    <a:pt x="2966832" y="252893"/>
                  </a:cubicBezTo>
                  <a:cubicBezTo>
                    <a:pt x="2968102" y="221542"/>
                    <a:pt x="2968102" y="188936"/>
                    <a:pt x="2973182" y="157585"/>
                  </a:cubicBezTo>
                  <a:cubicBezTo>
                    <a:pt x="2978262" y="119963"/>
                    <a:pt x="2980802" y="83595"/>
                    <a:pt x="2979532" y="44450"/>
                  </a:cubicBezTo>
                  <a:cubicBezTo>
                    <a:pt x="2979532" y="38100"/>
                    <a:pt x="2975722" y="30480"/>
                    <a:pt x="2969372" y="27940"/>
                  </a:cubicBezTo>
                  <a:close/>
                </a:path>
              </a:pathLst>
            </a:custGeom>
            <a:solidFill>
              <a:srgbClr val="FFF9ED"/>
            </a:solidFill>
          </p:spPr>
        </p:sp>
      </p:grpSp>
      <p:sp>
        <p:nvSpPr>
          <p:cNvPr id="10" name="Freeform 10"/>
          <p:cNvSpPr/>
          <p:nvPr/>
        </p:nvSpPr>
        <p:spPr>
          <a:xfrm rot="-7680534">
            <a:off x="16256538" y="2577934"/>
            <a:ext cx="2348424" cy="768575"/>
          </a:xfrm>
          <a:custGeom>
            <a:avLst/>
            <a:gdLst/>
            <a:ahLst/>
            <a:cxnLst/>
            <a:rect l="l" t="t" r="r" b="b"/>
            <a:pathLst>
              <a:path w="2348424" h="768575">
                <a:moveTo>
                  <a:pt x="0" y="0"/>
                </a:moveTo>
                <a:lnTo>
                  <a:pt x="2348424" y="0"/>
                </a:lnTo>
                <a:lnTo>
                  <a:pt x="2348424" y="768575"/>
                </a:lnTo>
                <a:lnTo>
                  <a:pt x="0" y="76857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914400" y="647700"/>
            <a:ext cx="5655945" cy="129222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Calibri" panose="020F0502020204030204" charset="0"/>
                <a:ea typeface="Asap" panose="020F0504030202060203"/>
                <a:cs typeface="Calibri" panose="020F0502020204030204" charset="0"/>
                <a:sym typeface="Asap" panose="020F0504030202060203"/>
              </a:rPr>
              <a:t>4. </a:t>
            </a:r>
            <a:r>
              <a:rPr lang="en-US" sz="4000" b="1">
                <a:solidFill>
                  <a:srgbClr val="272626"/>
                </a:solidFill>
                <a:latin typeface="Calibri" panose="020F0502020204030204" charset="0"/>
                <a:ea typeface="Asap" panose="020F0504030202060203"/>
                <a:cs typeface="Calibri" panose="020F0502020204030204" charset="0"/>
                <a:sym typeface="Asap" panose="020F0504030202060203"/>
              </a:rPr>
              <a:t>Kết quả đạt được</a:t>
            </a:r>
            <a:endParaRPr lang="en-US" sz="4000" b="1">
              <a:solidFill>
                <a:srgbClr val="272626"/>
              </a:solidFill>
              <a:latin typeface="Calibri" panose="020F0502020204030204" charset="0"/>
              <a:ea typeface="Asap" panose="020F0504030202060203"/>
              <a:cs typeface="Calibri" panose="020F0502020204030204" charset="0"/>
              <a:sym typeface="Asap" panose="020F0504030202060203"/>
            </a:endParaRPr>
          </a:p>
          <a:p>
            <a:pPr indent="457200" algn="just">
              <a:lnSpc>
                <a:spcPts val="5040"/>
              </a:lnSpc>
              <a:spcBef>
                <a:spcPct val="0"/>
              </a:spcBef>
            </a:pP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4.2</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Giao diện trang chủ</a:t>
            </a:r>
            <a:endParaRPr 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sp>
        <p:nvSpPr>
          <p:cNvPr id="12" name="Text Box 11"/>
          <p:cNvSpPr txBox="1"/>
          <p:nvPr/>
        </p:nvSpPr>
        <p:spPr>
          <a:xfrm>
            <a:off x="8305800" y="7429500"/>
            <a:ext cx="9563735" cy="777875"/>
          </a:xfrm>
          <a:prstGeom prst="rect">
            <a:avLst/>
          </a:prstGeom>
        </p:spPr>
        <p:txBody>
          <a:bodyPr wrap="square">
            <a:noAutofit/>
          </a:bodyPr>
          <a:p>
            <a:pPr indent="0" algn="ctr" defTabSz="266700">
              <a:lnSpc>
                <a:spcPct val="150000"/>
              </a:lnSpc>
              <a:spcBef>
                <a:spcPct val="0"/>
              </a:spcBef>
              <a:spcAft>
                <a:spcPct val="0"/>
              </a:spcAft>
            </a:pPr>
            <a:r>
              <a:rPr sz="3200" i="1">
                <a:solidFill>
                  <a:srgbClr val="000000"/>
                </a:solidFill>
                <a:latin typeface="Calibri" panose="020F0502020204030204" charset="0"/>
                <a:ea typeface="Times New Roman" panose="02020603050405020304"/>
                <a:cs typeface="Calibri" panose="020F0502020204030204" charset="0"/>
              </a:rPr>
              <a:t>Hình 4.</a:t>
            </a:r>
            <a:r>
              <a:rPr lang="vi-VN" sz="3200" i="1">
                <a:solidFill>
                  <a:srgbClr val="000000"/>
                </a:solidFill>
                <a:latin typeface="Calibri" panose="020F0502020204030204" charset="0"/>
                <a:ea typeface="Times New Roman" panose="02020603050405020304"/>
                <a:cs typeface="Calibri" panose="020F0502020204030204" charset="0"/>
              </a:rPr>
              <a:t>2</a:t>
            </a:r>
            <a:r>
              <a:rPr sz="3200" i="1">
                <a:solidFill>
                  <a:srgbClr val="000000"/>
                </a:solidFill>
                <a:latin typeface="Calibri" panose="020F0502020204030204" charset="0"/>
                <a:ea typeface="Times New Roman" panose="02020603050405020304"/>
                <a:cs typeface="Calibri" panose="020F0502020204030204" charset="0"/>
              </a:rPr>
              <a:t>: Giao diện t</a:t>
            </a:r>
            <a:r>
              <a:rPr lang="vi-VN" sz="3200" i="1">
                <a:solidFill>
                  <a:srgbClr val="000000"/>
                </a:solidFill>
                <a:latin typeface="Calibri" panose="020F0502020204030204" charset="0"/>
                <a:ea typeface="Times New Roman" panose="02020603050405020304"/>
                <a:cs typeface="Calibri" panose="020F0502020204030204" charset="0"/>
              </a:rPr>
              <a:t>rang chủ</a:t>
            </a:r>
            <a:r>
              <a:rPr sz="3200" i="1">
                <a:solidFill>
                  <a:srgbClr val="000000"/>
                </a:solidFill>
                <a:latin typeface="Calibri" panose="020F0502020204030204" charset="0"/>
                <a:ea typeface="Times New Roman" panose="02020603050405020304"/>
                <a:cs typeface="Calibri" panose="020F0502020204030204" charset="0"/>
              </a:rPr>
              <a:t> website</a:t>
            </a:r>
            <a:endParaRPr sz="3200" i="1">
              <a:solidFill>
                <a:srgbClr val="000000"/>
              </a:solidFill>
              <a:latin typeface="Calibri" panose="020F0502020204030204" charset="0"/>
              <a:ea typeface="Times New Roman" panose="02020603050405020304"/>
              <a:cs typeface="Calibri" panose="020F0502020204030204" charset="0"/>
            </a:endParaRPr>
          </a:p>
        </p:txBody>
      </p:sp>
      <p:sp>
        <p:nvSpPr>
          <p:cNvPr id="13" name="Text Box 12"/>
          <p:cNvSpPr txBox="1"/>
          <p:nvPr/>
        </p:nvSpPr>
        <p:spPr>
          <a:xfrm>
            <a:off x="304800" y="2019300"/>
            <a:ext cx="7263765" cy="8216900"/>
          </a:xfrm>
          <a:prstGeom prst="rect">
            <a:avLst/>
          </a:prstGeom>
        </p:spPr>
        <p:txBody>
          <a:bodyPr wrap="square">
            <a:spAutoFit/>
          </a:bodyPr>
          <a:p>
            <a:pPr indent="0" algn="just" defTabSz="266700">
              <a:lnSpc>
                <a:spcPct val="150000"/>
              </a:lnSpc>
              <a:spcBef>
                <a:spcPct val="0"/>
              </a:spcBef>
              <a:spcAft>
                <a:spcPct val="0"/>
              </a:spcAft>
              <a:buNone/>
            </a:pPr>
            <a:r>
              <a:rPr lang="vi-VN" altLang="en-US" sz="3200">
                <a:latin typeface="Calibri" panose="020F0502020204030204" charset="0"/>
                <a:ea typeface="Times New Roman" panose="02020603050405020304"/>
                <a:cs typeface="Calibri" panose="020F0502020204030204" charset="0"/>
              </a:rPr>
              <a:t>T</a:t>
            </a:r>
            <a:r>
              <a:rPr lang="en-US" altLang="en-US" sz="3200">
                <a:latin typeface="Calibri" panose="020F0502020204030204" charset="0"/>
                <a:ea typeface="Times New Roman" panose="02020603050405020304"/>
                <a:cs typeface="Calibri" panose="020F0502020204030204" charset="0"/>
              </a:rPr>
              <a:t>rang chủ website cung cấp dịch vụ ch</a:t>
            </a:r>
            <a:r>
              <a:rPr lang="" altLang="en-US" sz="3200">
                <a:latin typeface="Calibri" panose="020F0502020204030204" charset="0"/>
                <a:ea typeface="Times New Roman" panose="02020603050405020304"/>
                <a:cs typeface="Calibri" panose="020F0502020204030204" charset="0"/>
              </a:rPr>
              <a:t>ă</a:t>
            </a:r>
            <a:r>
              <a:rPr lang="en-US" altLang="en-US" sz="3200">
                <a:latin typeface="Calibri" panose="020F0502020204030204" charset="0"/>
                <a:ea typeface="Times New Roman" panose="02020603050405020304"/>
                <a:cs typeface="Calibri" panose="020F0502020204030204" charset="0"/>
              </a:rPr>
              <a:t>m sóc thú c</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ng:</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Vai trò trang chủ:  Trang quan trọng nhất, tạo ấn t</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ợng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ầu tiên và xây dựng th</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ơng hiệu.  </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Yêu cầu thể hiện:  Làm r</a:t>
            </a:r>
            <a:r>
              <a:rPr lang="" altLang="en-US" sz="3200">
                <a:latin typeface="Calibri" panose="020F0502020204030204" charset="0"/>
                <a:ea typeface="Times New Roman" panose="02020603050405020304"/>
                <a:cs typeface="Calibri" panose="020F0502020204030204" charset="0"/>
              </a:rPr>
              <a:t>õ</a:t>
            </a:r>
            <a:r>
              <a:rPr lang="en-US" altLang="en-US" sz="3200">
                <a:latin typeface="Calibri" panose="020F0502020204030204" charset="0"/>
                <a:ea typeface="Times New Roman" panose="02020603050405020304"/>
                <a:cs typeface="Calibri" panose="020F0502020204030204" charset="0"/>
              </a:rPr>
              <a:t> bạn là ai</a:t>
            </a:r>
            <a:r>
              <a:rPr lang="vi-VN" altLang="en-US" sz="3200">
                <a:latin typeface="Calibri" panose="020F0502020204030204" charset="0"/>
                <a:ea typeface="Times New Roman" panose="02020603050405020304"/>
                <a:cs typeface="Calibri" panose="020F0502020204030204" charset="0"/>
              </a:rPr>
              <a:t>, c</a:t>
            </a:r>
            <a:r>
              <a:rPr lang="en-US" altLang="en-US" sz="3200">
                <a:latin typeface="Calibri" panose="020F0502020204030204" charset="0"/>
                <a:ea typeface="Times New Roman" panose="02020603050405020304"/>
                <a:cs typeface="Calibri" panose="020F0502020204030204" charset="0"/>
              </a:rPr>
              <a:t>ung cấp thông tin về các dịch vụ</a:t>
            </a:r>
            <a:r>
              <a:rPr lang="vi-VN" altLang="en-US" sz="3200">
                <a:latin typeface="Calibri" panose="020F0502020204030204" charset="0"/>
                <a:ea typeface="Times New Roman" panose="02020603050405020304"/>
                <a:cs typeface="Calibri" panose="020F0502020204030204" charset="0"/>
              </a:rPr>
              <a:t>, n</a:t>
            </a:r>
            <a:r>
              <a:rPr lang="en-US" altLang="en-US" sz="3200">
                <a:latin typeface="Calibri" panose="020F0502020204030204" charset="0"/>
                <a:ea typeface="Times New Roman" panose="02020603050405020304"/>
                <a:cs typeface="Calibri" panose="020F0502020204030204" charset="0"/>
              </a:rPr>
              <a:t>êu bật lợi thế cạnh tranh so với các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ơn vị khác.</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Yếu tố cần tập trung: </a:t>
            </a:r>
            <a:r>
              <a:rPr lang="vi-VN" altLang="en-US" sz="3200">
                <a:latin typeface="Calibri" panose="020F0502020204030204" charset="0"/>
                <a:ea typeface="Times New Roman" panose="02020603050405020304"/>
                <a:cs typeface="Calibri" panose="020F0502020204030204" charset="0"/>
              </a:rPr>
              <a:t> </a:t>
            </a:r>
            <a:r>
              <a:rPr lang="en-US" altLang="en-US" sz="3200">
                <a:latin typeface="Calibri" panose="020F0502020204030204" charset="0"/>
                <a:ea typeface="Times New Roman" panose="02020603050405020304"/>
                <a:cs typeface="Calibri" panose="020F0502020204030204" charset="0"/>
              </a:rPr>
              <a:t>Xác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ịnh thông tin quan trọng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ể làm nổi bật</a:t>
            </a:r>
            <a:r>
              <a:rPr lang="vi-VN" altLang="en-US" sz="3200">
                <a:latin typeface="Calibri" panose="020F0502020204030204" charset="0"/>
                <a:ea typeface="Times New Roman" panose="02020603050405020304"/>
                <a:cs typeface="Calibri" panose="020F0502020204030204" charset="0"/>
              </a:rPr>
              <a:t>, t</a:t>
            </a:r>
            <a:r>
              <a:rPr lang="en-US" altLang="en-US" sz="3200">
                <a:latin typeface="Calibri" panose="020F0502020204030204" charset="0"/>
                <a:ea typeface="Times New Roman" panose="02020603050405020304"/>
                <a:cs typeface="Calibri" panose="020F0502020204030204" charset="0"/>
              </a:rPr>
              <a:t>ập trung vào hình ảnh phù hợp và thu hút.</a:t>
            </a:r>
            <a:endParaRPr lang="en-US" altLang="en-US" sz="3200">
              <a:latin typeface="Calibri" panose="020F0502020204030204" charset="0"/>
              <a:ea typeface="Times New Roman" panose="02020603050405020304"/>
              <a:cs typeface="Calibri" panose="020F0502020204030204" charset="0"/>
            </a:endParaRPr>
          </a:p>
        </p:txBody>
      </p:sp>
      <p:pic>
        <p:nvPicPr>
          <p:cNvPr id="-2147482584" name="Picture -2147482585"/>
          <p:cNvPicPr>
            <a:picLocks noChangeAspect="1"/>
          </p:cNvPicPr>
          <p:nvPr/>
        </p:nvPicPr>
        <p:blipFill>
          <a:blip r:embed="rId3"/>
          <a:stretch>
            <a:fillRect/>
          </a:stretch>
        </p:blipFill>
        <p:spPr>
          <a:xfrm>
            <a:off x="8763000" y="3543300"/>
            <a:ext cx="8594725" cy="3623945"/>
          </a:xfrm>
          <a:prstGeom prst="rect">
            <a:avLst/>
          </a:prstGeom>
          <a:noFill/>
          <a:ln w="9525" cap="flat" cmpd="sng">
            <a:solidFill>
              <a:srgbClr val="A6A6A6"/>
            </a:solidFill>
            <a:prstDash val="solid"/>
            <a:miter/>
            <a:headEnd type="none" w="med" len="med"/>
            <a:tailEnd type="none" w="med" len="me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AE6FF"/>
        </a:solidFill>
        <a:effectLst/>
      </p:bgPr>
    </p:bg>
    <p:spTree>
      <p:nvGrpSpPr>
        <p:cNvPr id="1" name=""/>
        <p:cNvGrpSpPr/>
        <p:nvPr/>
      </p:nvGrpSpPr>
      <p:grpSpPr>
        <a:xfrm>
          <a:off x="0" y="0"/>
          <a:ext cx="0" cy="0"/>
          <a:chOff x="0" y="0"/>
          <a:chExt cx="0" cy="0"/>
        </a:xfrm>
      </p:grpSpPr>
      <p:grpSp>
        <p:nvGrpSpPr>
          <p:cNvPr id="2" name="Group 2"/>
          <p:cNvGrpSpPr/>
          <p:nvPr/>
        </p:nvGrpSpPr>
        <p:grpSpPr>
          <a:xfrm rot="0">
            <a:off x="9004300" y="2451099"/>
            <a:ext cx="9208136" cy="7367269"/>
            <a:chOff x="339680" y="-1310"/>
            <a:chExt cx="2641127" cy="1688293"/>
          </a:xfrm>
        </p:grpSpPr>
        <p:sp>
          <p:nvSpPr>
            <p:cNvPr id="3" name="Freeform 3"/>
            <p:cNvSpPr/>
            <p:nvPr/>
          </p:nvSpPr>
          <p:spPr>
            <a:xfrm>
              <a:off x="339680" y="-1310"/>
              <a:ext cx="2641127" cy="1688293"/>
            </a:xfrm>
            <a:custGeom>
              <a:avLst/>
              <a:gdLst/>
              <a:ahLst/>
              <a:cxnLst/>
              <a:rect l="l" t="t" r="r" b="b"/>
              <a:pathLst>
                <a:path w="2980802" h="1688333">
                  <a:moveTo>
                    <a:pt x="2969372" y="27940"/>
                  </a:moveTo>
                  <a:cubicBezTo>
                    <a:pt x="2960482" y="24130"/>
                    <a:pt x="2951593" y="21590"/>
                    <a:pt x="2942702" y="21590"/>
                  </a:cubicBezTo>
                  <a:cubicBezTo>
                    <a:pt x="2916032" y="20320"/>
                    <a:pt x="2871903" y="20320"/>
                    <a:pt x="2823673" y="17780"/>
                  </a:cubicBezTo>
                  <a:cubicBezTo>
                    <a:pt x="2713431" y="12700"/>
                    <a:pt x="2605486" y="6350"/>
                    <a:pt x="2495244" y="3810"/>
                  </a:cubicBezTo>
                  <a:cubicBezTo>
                    <a:pt x="2405673" y="1270"/>
                    <a:pt x="2318399" y="3810"/>
                    <a:pt x="2228827" y="2540"/>
                  </a:cubicBezTo>
                  <a:cubicBezTo>
                    <a:pt x="2189783" y="2540"/>
                    <a:pt x="2150739" y="0"/>
                    <a:pt x="2111695" y="2540"/>
                  </a:cubicBezTo>
                  <a:cubicBezTo>
                    <a:pt x="2017531" y="10160"/>
                    <a:pt x="1923366" y="11430"/>
                    <a:pt x="1826905" y="8890"/>
                  </a:cubicBezTo>
                  <a:cubicBezTo>
                    <a:pt x="1778674" y="7620"/>
                    <a:pt x="1730443" y="7620"/>
                    <a:pt x="1682213" y="7620"/>
                  </a:cubicBezTo>
                  <a:cubicBezTo>
                    <a:pt x="1594938" y="7620"/>
                    <a:pt x="1507663" y="7620"/>
                    <a:pt x="1420389" y="6350"/>
                  </a:cubicBezTo>
                  <a:cubicBezTo>
                    <a:pt x="1328521" y="5080"/>
                    <a:pt x="423621" y="2540"/>
                    <a:pt x="334050" y="1270"/>
                  </a:cubicBezTo>
                  <a:cubicBezTo>
                    <a:pt x="260555" y="0"/>
                    <a:pt x="189358" y="1270"/>
                    <a:pt x="115863" y="1270"/>
                  </a:cubicBezTo>
                  <a:cubicBezTo>
                    <a:pt x="65336" y="1270"/>
                    <a:pt x="33020" y="3810"/>
                    <a:pt x="5080" y="5080"/>
                  </a:cubicBezTo>
                  <a:cubicBezTo>
                    <a:pt x="3810" y="5080"/>
                    <a:pt x="2540" y="7620"/>
                    <a:pt x="0" y="8890"/>
                  </a:cubicBezTo>
                  <a:cubicBezTo>
                    <a:pt x="1270" y="21590"/>
                    <a:pt x="3810" y="34290"/>
                    <a:pt x="5080" y="46990"/>
                  </a:cubicBezTo>
                  <a:cubicBezTo>
                    <a:pt x="15240" y="117455"/>
                    <a:pt x="16510" y="188936"/>
                    <a:pt x="17780" y="259164"/>
                  </a:cubicBezTo>
                  <a:cubicBezTo>
                    <a:pt x="19050" y="330645"/>
                    <a:pt x="17780" y="402126"/>
                    <a:pt x="16510" y="474862"/>
                  </a:cubicBezTo>
                  <a:cubicBezTo>
                    <a:pt x="15240" y="548851"/>
                    <a:pt x="2540" y="1325115"/>
                    <a:pt x="2540" y="1399104"/>
                  </a:cubicBezTo>
                  <a:cubicBezTo>
                    <a:pt x="2540" y="1471840"/>
                    <a:pt x="1270" y="1544575"/>
                    <a:pt x="0" y="1617311"/>
                  </a:cubicBezTo>
                  <a:cubicBezTo>
                    <a:pt x="0" y="1633723"/>
                    <a:pt x="3810" y="1643883"/>
                    <a:pt x="15240" y="1648963"/>
                  </a:cubicBezTo>
                  <a:cubicBezTo>
                    <a:pt x="22860" y="1652773"/>
                    <a:pt x="31750" y="1655313"/>
                    <a:pt x="40640" y="1656583"/>
                  </a:cubicBezTo>
                  <a:cubicBezTo>
                    <a:pt x="113566" y="1661663"/>
                    <a:pt x="200841" y="1665473"/>
                    <a:pt x="288116" y="1670553"/>
                  </a:cubicBezTo>
                  <a:cubicBezTo>
                    <a:pt x="336346" y="1673093"/>
                    <a:pt x="384577" y="1678173"/>
                    <a:pt x="432808" y="1679443"/>
                  </a:cubicBezTo>
                  <a:cubicBezTo>
                    <a:pt x="513192" y="1681983"/>
                    <a:pt x="1408905" y="1683253"/>
                    <a:pt x="1489290" y="1684523"/>
                  </a:cubicBezTo>
                  <a:cubicBezTo>
                    <a:pt x="1500773" y="1684523"/>
                    <a:pt x="1512257" y="1684523"/>
                    <a:pt x="1523740" y="1684523"/>
                  </a:cubicBezTo>
                  <a:cubicBezTo>
                    <a:pt x="1578861" y="1684523"/>
                    <a:pt x="1636279" y="1683253"/>
                    <a:pt x="1691399" y="1683253"/>
                  </a:cubicBezTo>
                  <a:cubicBezTo>
                    <a:pt x="1755707" y="1683253"/>
                    <a:pt x="1817718" y="1684523"/>
                    <a:pt x="1882025" y="1684523"/>
                  </a:cubicBezTo>
                  <a:cubicBezTo>
                    <a:pt x="1976190" y="1684523"/>
                    <a:pt x="2072652" y="1684523"/>
                    <a:pt x="2166816" y="1684523"/>
                  </a:cubicBezTo>
                  <a:cubicBezTo>
                    <a:pt x="2254091" y="1684523"/>
                    <a:pt x="2341365" y="1685793"/>
                    <a:pt x="2428640" y="1687063"/>
                  </a:cubicBezTo>
                  <a:cubicBezTo>
                    <a:pt x="2467684" y="1687063"/>
                    <a:pt x="2509025" y="1688333"/>
                    <a:pt x="2548068" y="1688333"/>
                  </a:cubicBezTo>
                  <a:cubicBezTo>
                    <a:pt x="2674387" y="1687063"/>
                    <a:pt x="2798409" y="1680713"/>
                    <a:pt x="2919842" y="1680713"/>
                  </a:cubicBezTo>
                  <a:cubicBezTo>
                    <a:pt x="2923652" y="1680713"/>
                    <a:pt x="2928732" y="1678173"/>
                    <a:pt x="2932542" y="1675633"/>
                  </a:cubicBezTo>
                  <a:cubicBezTo>
                    <a:pt x="2937622" y="1671823"/>
                    <a:pt x="2940162" y="1665473"/>
                    <a:pt x="2942702" y="1662933"/>
                  </a:cubicBezTo>
                  <a:cubicBezTo>
                    <a:pt x="2943972" y="1608532"/>
                    <a:pt x="2945242" y="1555862"/>
                    <a:pt x="2946512" y="1503191"/>
                  </a:cubicBezTo>
                  <a:cubicBezTo>
                    <a:pt x="2947782" y="1421677"/>
                    <a:pt x="2957942" y="639144"/>
                    <a:pt x="2959212" y="557630"/>
                  </a:cubicBezTo>
                  <a:cubicBezTo>
                    <a:pt x="2959212" y="508721"/>
                    <a:pt x="2960482" y="459813"/>
                    <a:pt x="2961752" y="410905"/>
                  </a:cubicBezTo>
                  <a:cubicBezTo>
                    <a:pt x="2963022" y="358234"/>
                    <a:pt x="2964292" y="305564"/>
                    <a:pt x="2966832" y="252893"/>
                  </a:cubicBezTo>
                  <a:cubicBezTo>
                    <a:pt x="2968102" y="221542"/>
                    <a:pt x="2968102" y="188936"/>
                    <a:pt x="2973182" y="157585"/>
                  </a:cubicBezTo>
                  <a:cubicBezTo>
                    <a:pt x="2978262" y="119963"/>
                    <a:pt x="2980802" y="83595"/>
                    <a:pt x="2979532" y="44450"/>
                  </a:cubicBezTo>
                  <a:cubicBezTo>
                    <a:pt x="2979532" y="38100"/>
                    <a:pt x="2975722" y="30480"/>
                    <a:pt x="2969372" y="27940"/>
                  </a:cubicBezTo>
                  <a:close/>
                </a:path>
              </a:pathLst>
            </a:custGeom>
            <a:solidFill>
              <a:srgbClr val="FFF9ED"/>
            </a:solidFill>
          </p:spPr>
        </p:sp>
      </p:grpSp>
      <p:sp>
        <p:nvSpPr>
          <p:cNvPr id="10" name="Freeform 10"/>
          <p:cNvSpPr/>
          <p:nvPr/>
        </p:nvSpPr>
        <p:spPr>
          <a:xfrm rot="-7680534">
            <a:off x="16256538" y="2577934"/>
            <a:ext cx="2348424" cy="768575"/>
          </a:xfrm>
          <a:custGeom>
            <a:avLst/>
            <a:gdLst/>
            <a:ahLst/>
            <a:cxnLst/>
            <a:rect l="l" t="t" r="r" b="b"/>
            <a:pathLst>
              <a:path w="2348424" h="768575">
                <a:moveTo>
                  <a:pt x="0" y="0"/>
                </a:moveTo>
                <a:lnTo>
                  <a:pt x="2348424" y="0"/>
                </a:lnTo>
                <a:lnTo>
                  <a:pt x="2348424" y="768575"/>
                </a:lnTo>
                <a:lnTo>
                  <a:pt x="0" y="76857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762000" y="508000"/>
            <a:ext cx="7036435" cy="129222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Calibri" panose="020F0502020204030204" charset="0"/>
                <a:ea typeface="Asap" panose="020F0504030202060203"/>
                <a:cs typeface="Calibri" panose="020F0502020204030204" charset="0"/>
                <a:sym typeface="Asap" panose="020F0504030202060203"/>
              </a:rPr>
              <a:t>4. </a:t>
            </a:r>
            <a:r>
              <a:rPr lang="en-US" sz="4000" b="1">
                <a:solidFill>
                  <a:srgbClr val="272626"/>
                </a:solidFill>
                <a:latin typeface="Calibri" panose="020F0502020204030204" charset="0"/>
                <a:ea typeface="Asap" panose="020F0504030202060203"/>
                <a:cs typeface="Calibri" panose="020F0502020204030204" charset="0"/>
                <a:sym typeface="Asap" panose="020F0504030202060203"/>
              </a:rPr>
              <a:t>Kết quả đạt được</a:t>
            </a:r>
            <a:endParaRPr lang="en-US" sz="4000" b="1">
              <a:solidFill>
                <a:srgbClr val="272626"/>
              </a:solidFill>
              <a:latin typeface="Calibri" panose="020F0502020204030204" charset="0"/>
              <a:ea typeface="Asap" panose="020F0504030202060203"/>
              <a:cs typeface="Calibri" panose="020F0502020204030204" charset="0"/>
              <a:sym typeface="Asap" panose="020F0504030202060203"/>
            </a:endParaRPr>
          </a:p>
          <a:p>
            <a:pPr indent="457200" algn="just">
              <a:lnSpc>
                <a:spcPts val="5040"/>
              </a:lnSpc>
              <a:spcBef>
                <a:spcPct val="0"/>
              </a:spcBef>
            </a:pP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4.3</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Form đăng ký/đăng nhập</a:t>
            </a:r>
            <a:endParaRPr 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sp>
        <p:nvSpPr>
          <p:cNvPr id="12" name="Text Box 11"/>
          <p:cNvSpPr txBox="1"/>
          <p:nvPr/>
        </p:nvSpPr>
        <p:spPr>
          <a:xfrm>
            <a:off x="9493885" y="8496300"/>
            <a:ext cx="8375650" cy="777875"/>
          </a:xfrm>
          <a:prstGeom prst="rect">
            <a:avLst/>
          </a:prstGeom>
        </p:spPr>
        <p:txBody>
          <a:bodyPr wrap="square">
            <a:noAutofit/>
          </a:bodyPr>
          <a:p>
            <a:pPr indent="0" algn="ctr" defTabSz="266700">
              <a:lnSpc>
                <a:spcPct val="150000"/>
              </a:lnSpc>
              <a:spcBef>
                <a:spcPct val="0"/>
              </a:spcBef>
              <a:spcAft>
                <a:spcPct val="0"/>
              </a:spcAft>
            </a:pPr>
            <a:r>
              <a:rPr lang="en-US" altLang="en-US" sz="3200" i="1">
                <a:solidFill>
                  <a:srgbClr val="000000"/>
                </a:solidFill>
                <a:latin typeface="Calibri" panose="020F0502020204030204" charset="0"/>
                <a:ea typeface="Times New Roman" panose="02020603050405020304"/>
                <a:cs typeface="Calibri" panose="020F0502020204030204" charset="0"/>
              </a:rPr>
              <a:t>Hình 4.</a:t>
            </a:r>
            <a:r>
              <a:rPr lang="vi-VN" altLang="en-US" sz="3200" i="1">
                <a:solidFill>
                  <a:srgbClr val="000000"/>
                </a:solidFill>
                <a:latin typeface="Calibri" panose="020F0502020204030204" charset="0"/>
                <a:ea typeface="Times New Roman" panose="02020603050405020304"/>
                <a:cs typeface="Calibri" panose="020F0502020204030204" charset="0"/>
              </a:rPr>
              <a:t>3</a:t>
            </a:r>
            <a:r>
              <a:rPr lang="en-US" altLang="en-US" sz="3200" i="1">
                <a:solidFill>
                  <a:srgbClr val="000000"/>
                </a:solidFill>
                <a:latin typeface="Calibri" panose="020F0502020204030204" charset="0"/>
                <a:ea typeface="Times New Roman" panose="02020603050405020304"/>
                <a:cs typeface="Calibri" panose="020F0502020204030204" charset="0"/>
              </a:rPr>
              <a:t>: Form </a:t>
            </a:r>
            <a:r>
              <a:rPr lang="" altLang="en-US" sz="3200" i="1">
                <a:solidFill>
                  <a:srgbClr val="000000"/>
                </a:solidFill>
                <a:latin typeface="Calibri" panose="020F0502020204030204" charset="0"/>
                <a:ea typeface="Times New Roman" panose="02020603050405020304"/>
                <a:cs typeface="Calibri" panose="020F0502020204030204" charset="0"/>
              </a:rPr>
              <a:t>đă</a:t>
            </a:r>
            <a:r>
              <a:rPr lang="en-US" altLang="en-US" sz="3200" i="1">
                <a:solidFill>
                  <a:srgbClr val="000000"/>
                </a:solidFill>
                <a:latin typeface="Calibri" panose="020F0502020204030204" charset="0"/>
                <a:ea typeface="Times New Roman" panose="02020603050405020304"/>
                <a:cs typeface="Calibri" panose="020F0502020204030204" charset="0"/>
              </a:rPr>
              <a:t>ng k</a:t>
            </a:r>
            <a:r>
              <a:rPr lang="" altLang="en-US" sz="3200" i="1">
                <a:solidFill>
                  <a:srgbClr val="000000"/>
                </a:solidFill>
                <a:latin typeface="Calibri" panose="020F0502020204030204" charset="0"/>
                <a:ea typeface="Times New Roman" panose="02020603050405020304"/>
                <a:cs typeface="Calibri" panose="020F0502020204030204" charset="0"/>
              </a:rPr>
              <a:t>ý</a:t>
            </a:r>
            <a:r>
              <a:rPr lang="en-US" altLang="en-US" sz="3200" i="1">
                <a:solidFill>
                  <a:srgbClr val="000000"/>
                </a:solidFill>
                <a:latin typeface="Calibri" panose="020F0502020204030204" charset="0"/>
                <a:ea typeface="Times New Roman" panose="02020603050405020304"/>
                <a:cs typeface="Calibri" panose="020F0502020204030204" charset="0"/>
              </a:rPr>
              <a:t> của website</a:t>
            </a:r>
            <a:endParaRPr lang="en-US" altLang="en-US" sz="3200" i="1">
              <a:solidFill>
                <a:srgbClr val="000000"/>
              </a:solidFill>
              <a:latin typeface="Calibri" panose="020F0502020204030204" charset="0"/>
              <a:ea typeface="Times New Roman" panose="02020603050405020304"/>
              <a:cs typeface="Calibri" panose="020F0502020204030204" charset="0"/>
            </a:endParaRPr>
          </a:p>
        </p:txBody>
      </p:sp>
      <p:sp>
        <p:nvSpPr>
          <p:cNvPr id="13" name="Text Box 12"/>
          <p:cNvSpPr txBox="1"/>
          <p:nvPr/>
        </p:nvSpPr>
        <p:spPr>
          <a:xfrm>
            <a:off x="762000" y="2019300"/>
            <a:ext cx="7263765" cy="7477760"/>
          </a:xfrm>
          <a:prstGeom prst="rect">
            <a:avLst/>
          </a:prstGeom>
        </p:spPr>
        <p:txBody>
          <a:bodyPr wrap="square">
            <a:spAutoFit/>
          </a:bodyPr>
          <a:p>
            <a:pPr indent="0" algn="just" defTabSz="266700">
              <a:lnSpc>
                <a:spcPct val="150000"/>
              </a:lnSpc>
              <a:spcBef>
                <a:spcPct val="0"/>
              </a:spcBef>
              <a:spcAft>
                <a:spcPct val="0"/>
              </a:spcAft>
              <a:buNone/>
            </a:pPr>
            <a:r>
              <a:rPr lang="vi-VN" altLang="en-US" sz="3200">
                <a:latin typeface="Calibri" panose="020F0502020204030204" charset="0"/>
                <a:ea typeface="Times New Roman" panose="02020603050405020304"/>
                <a:cs typeface="Calibri" panose="020F0502020204030204" charset="0"/>
              </a:rPr>
              <a:t>Form đăng ký của</a:t>
            </a:r>
            <a:r>
              <a:rPr lang="en-US" altLang="en-US" sz="3200">
                <a:latin typeface="Calibri" panose="020F0502020204030204" charset="0"/>
                <a:ea typeface="Times New Roman" panose="02020603050405020304"/>
                <a:cs typeface="Calibri" panose="020F0502020204030204" charset="0"/>
              </a:rPr>
              <a:t> website cung cấp dịch vụ chă</a:t>
            </a:r>
            <a:r>
              <a:rPr lang="en-US" altLang="en-US" sz="3200">
                <a:latin typeface="Calibri" panose="020F0502020204030204" charset="0"/>
                <a:ea typeface="Times New Roman" panose="02020603050405020304"/>
                <a:cs typeface="Calibri" panose="020F0502020204030204" charset="0"/>
              </a:rPr>
              <a:t>m sóc thú cưng:</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Mục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ích:  Giúp ng</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ời dùng tạo tài khoản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ể truy cập tiện ích và dịch vụ trực tuyến.  </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Lợi ích:  </a:t>
            </a:r>
            <a:endParaRPr lang="en-US" altLang="en-US" sz="3200">
              <a:latin typeface="Calibri" panose="020F0502020204030204" charset="0"/>
              <a:ea typeface="Times New Roman" panose="02020603050405020304"/>
              <a:cs typeface="Calibri" panose="020F0502020204030204" charset="0"/>
            </a:endParaRPr>
          </a:p>
          <a:p>
            <a:pPr marL="914400" lvl="1" indent="-457200" algn="just" defTabSz="266700">
              <a:lnSpc>
                <a:spcPct val="150000"/>
              </a:lnSpc>
              <a:spcBef>
                <a:spcPct val="0"/>
              </a:spcBef>
              <a:spcAft>
                <a:spcPct val="0"/>
              </a:spcAft>
              <a:buFont typeface="Times New Roman" panose="02020603050405020304" charset="0"/>
              <a:buChar char="+"/>
            </a:pPr>
            <a:r>
              <a:rPr lang="en-US" altLang="en-US" sz="3200">
                <a:latin typeface="Calibri" panose="020F0502020204030204" charset="0"/>
                <a:ea typeface="Times New Roman" panose="02020603050405020304"/>
                <a:cs typeface="Calibri" panose="020F0502020204030204" charset="0"/>
              </a:rPr>
              <a:t>Kết nối khách hàng với hệ thống.  </a:t>
            </a:r>
            <a:endParaRPr lang="en-US" altLang="en-US" sz="3200">
              <a:latin typeface="Calibri" panose="020F0502020204030204" charset="0"/>
              <a:ea typeface="Times New Roman" panose="02020603050405020304"/>
              <a:cs typeface="Calibri" panose="020F0502020204030204" charset="0"/>
            </a:endParaRPr>
          </a:p>
          <a:p>
            <a:pPr marL="914400" lvl="1" indent="-457200" algn="just" defTabSz="266700">
              <a:lnSpc>
                <a:spcPct val="150000"/>
              </a:lnSpc>
              <a:spcBef>
                <a:spcPct val="0"/>
              </a:spcBef>
              <a:spcAft>
                <a:spcPct val="0"/>
              </a:spcAft>
              <a:buFont typeface="Times New Roman" panose="02020603050405020304" charset="0"/>
              <a:buChar char="+"/>
            </a:pPr>
            <a:r>
              <a:rPr lang="en-US" altLang="en-US" sz="3200">
                <a:latin typeface="Calibri" panose="020F0502020204030204" charset="0"/>
                <a:ea typeface="Times New Roman" panose="02020603050405020304"/>
                <a:cs typeface="Calibri" panose="020F0502020204030204" charset="0"/>
              </a:rPr>
              <a:t>Quản l</a:t>
            </a:r>
            <a:r>
              <a:rPr lang="" altLang="en-US" sz="3200">
                <a:latin typeface="Calibri" panose="020F0502020204030204" charset="0"/>
                <a:ea typeface="Times New Roman" panose="02020603050405020304"/>
                <a:cs typeface="Calibri" panose="020F0502020204030204" charset="0"/>
              </a:rPr>
              <a:t>ý</a:t>
            </a:r>
            <a:r>
              <a:rPr lang="en-US" altLang="en-US" sz="3200">
                <a:latin typeface="Calibri" panose="020F0502020204030204" charset="0"/>
                <a:ea typeface="Times New Roman" panose="02020603050405020304"/>
                <a:cs typeface="Calibri" panose="020F0502020204030204" charset="0"/>
              </a:rPr>
              <a:t> thông tin cá nhân.  </a:t>
            </a:r>
            <a:endParaRPr lang="en-US" altLang="en-US" sz="3200">
              <a:latin typeface="Calibri" panose="020F0502020204030204" charset="0"/>
              <a:ea typeface="Times New Roman" panose="02020603050405020304"/>
              <a:cs typeface="Calibri" panose="020F0502020204030204" charset="0"/>
            </a:endParaRPr>
          </a:p>
          <a:p>
            <a:pPr marL="914400" lvl="1" indent="-457200" algn="just" defTabSz="266700">
              <a:lnSpc>
                <a:spcPct val="150000"/>
              </a:lnSpc>
              <a:spcBef>
                <a:spcPct val="0"/>
              </a:spcBef>
              <a:spcAft>
                <a:spcPct val="0"/>
              </a:spcAft>
              <a:buFont typeface="Times New Roman" panose="02020603050405020304" charset="0"/>
              <a:buChar char="+"/>
            </a:pPr>
            <a:r>
              <a:rPr lang="en-US" altLang="en-US" sz="3200">
                <a:latin typeface="Calibri" panose="020F0502020204030204" charset="0"/>
                <a:ea typeface="Times New Roman" panose="02020603050405020304"/>
                <a:cs typeface="Calibri" panose="020F0502020204030204" charset="0"/>
              </a:rPr>
              <a:t>Tận dụng các dịch vụ ch</a:t>
            </a:r>
            <a:r>
              <a:rPr lang="" altLang="en-US" sz="3200">
                <a:latin typeface="Calibri" panose="020F0502020204030204" charset="0"/>
                <a:ea typeface="Times New Roman" panose="02020603050405020304"/>
                <a:cs typeface="Calibri" panose="020F0502020204030204" charset="0"/>
              </a:rPr>
              <a:t>ă</a:t>
            </a:r>
            <a:r>
              <a:rPr lang="en-US" altLang="en-US" sz="3200">
                <a:latin typeface="Calibri" panose="020F0502020204030204" charset="0"/>
                <a:ea typeface="Times New Roman" panose="02020603050405020304"/>
                <a:cs typeface="Calibri" panose="020F0502020204030204" charset="0"/>
              </a:rPr>
              <a:t>m sóc thú c</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ng thuận tiện hơn.  </a:t>
            </a:r>
            <a:endParaRPr lang="en-US" altLang="en-US" sz="3200">
              <a:latin typeface="Calibri" panose="020F0502020204030204" charset="0"/>
              <a:ea typeface="Times New Roman" panose="02020603050405020304"/>
              <a:cs typeface="Calibri" panose="020F0502020204030204" charset="0"/>
            </a:endParaRPr>
          </a:p>
        </p:txBody>
      </p:sp>
      <p:pic>
        <p:nvPicPr>
          <p:cNvPr id="-2147482582" name="Picture -2147482583"/>
          <p:cNvPicPr>
            <a:picLocks noChangeAspect="1"/>
          </p:cNvPicPr>
          <p:nvPr/>
        </p:nvPicPr>
        <p:blipFill>
          <a:blip r:embed="rId3"/>
          <a:stretch>
            <a:fillRect/>
          </a:stretch>
        </p:blipFill>
        <p:spPr>
          <a:xfrm>
            <a:off x="11666220" y="3086100"/>
            <a:ext cx="4030980" cy="535749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AE6FF"/>
        </a:solidFill>
        <a:effectLst/>
      </p:bgPr>
    </p:bg>
    <p:spTree>
      <p:nvGrpSpPr>
        <p:cNvPr id="1" name=""/>
        <p:cNvGrpSpPr/>
        <p:nvPr/>
      </p:nvGrpSpPr>
      <p:grpSpPr>
        <a:xfrm>
          <a:off x="0" y="0"/>
          <a:ext cx="0" cy="0"/>
          <a:chOff x="0" y="0"/>
          <a:chExt cx="0" cy="0"/>
        </a:xfrm>
      </p:grpSpPr>
      <p:grpSp>
        <p:nvGrpSpPr>
          <p:cNvPr id="2" name="Group 2"/>
          <p:cNvGrpSpPr/>
          <p:nvPr/>
        </p:nvGrpSpPr>
        <p:grpSpPr>
          <a:xfrm rot="0">
            <a:off x="9004300" y="2451099"/>
            <a:ext cx="9208136" cy="7367269"/>
            <a:chOff x="339680" y="-1310"/>
            <a:chExt cx="2641127" cy="1688293"/>
          </a:xfrm>
        </p:grpSpPr>
        <p:sp>
          <p:nvSpPr>
            <p:cNvPr id="3" name="Freeform 3"/>
            <p:cNvSpPr/>
            <p:nvPr/>
          </p:nvSpPr>
          <p:spPr>
            <a:xfrm>
              <a:off x="339680" y="-1310"/>
              <a:ext cx="2641127" cy="1688293"/>
            </a:xfrm>
            <a:custGeom>
              <a:avLst/>
              <a:gdLst/>
              <a:ahLst/>
              <a:cxnLst/>
              <a:rect l="l" t="t" r="r" b="b"/>
              <a:pathLst>
                <a:path w="2980802" h="1688333">
                  <a:moveTo>
                    <a:pt x="2969372" y="27940"/>
                  </a:moveTo>
                  <a:cubicBezTo>
                    <a:pt x="2960482" y="24130"/>
                    <a:pt x="2951593" y="21590"/>
                    <a:pt x="2942702" y="21590"/>
                  </a:cubicBezTo>
                  <a:cubicBezTo>
                    <a:pt x="2916032" y="20320"/>
                    <a:pt x="2871903" y="20320"/>
                    <a:pt x="2823673" y="17780"/>
                  </a:cubicBezTo>
                  <a:cubicBezTo>
                    <a:pt x="2713431" y="12700"/>
                    <a:pt x="2605486" y="6350"/>
                    <a:pt x="2495244" y="3810"/>
                  </a:cubicBezTo>
                  <a:cubicBezTo>
                    <a:pt x="2405673" y="1270"/>
                    <a:pt x="2318399" y="3810"/>
                    <a:pt x="2228827" y="2540"/>
                  </a:cubicBezTo>
                  <a:cubicBezTo>
                    <a:pt x="2189783" y="2540"/>
                    <a:pt x="2150739" y="0"/>
                    <a:pt x="2111695" y="2540"/>
                  </a:cubicBezTo>
                  <a:cubicBezTo>
                    <a:pt x="2017531" y="10160"/>
                    <a:pt x="1923366" y="11430"/>
                    <a:pt x="1826905" y="8890"/>
                  </a:cubicBezTo>
                  <a:cubicBezTo>
                    <a:pt x="1778674" y="7620"/>
                    <a:pt x="1730443" y="7620"/>
                    <a:pt x="1682213" y="7620"/>
                  </a:cubicBezTo>
                  <a:cubicBezTo>
                    <a:pt x="1594938" y="7620"/>
                    <a:pt x="1507663" y="7620"/>
                    <a:pt x="1420389" y="6350"/>
                  </a:cubicBezTo>
                  <a:cubicBezTo>
                    <a:pt x="1328521" y="5080"/>
                    <a:pt x="423621" y="2540"/>
                    <a:pt x="334050" y="1270"/>
                  </a:cubicBezTo>
                  <a:cubicBezTo>
                    <a:pt x="260555" y="0"/>
                    <a:pt x="189358" y="1270"/>
                    <a:pt x="115863" y="1270"/>
                  </a:cubicBezTo>
                  <a:cubicBezTo>
                    <a:pt x="65336" y="1270"/>
                    <a:pt x="33020" y="3810"/>
                    <a:pt x="5080" y="5080"/>
                  </a:cubicBezTo>
                  <a:cubicBezTo>
                    <a:pt x="3810" y="5080"/>
                    <a:pt x="2540" y="7620"/>
                    <a:pt x="0" y="8890"/>
                  </a:cubicBezTo>
                  <a:cubicBezTo>
                    <a:pt x="1270" y="21590"/>
                    <a:pt x="3810" y="34290"/>
                    <a:pt x="5080" y="46990"/>
                  </a:cubicBezTo>
                  <a:cubicBezTo>
                    <a:pt x="15240" y="117455"/>
                    <a:pt x="16510" y="188936"/>
                    <a:pt x="17780" y="259164"/>
                  </a:cubicBezTo>
                  <a:cubicBezTo>
                    <a:pt x="19050" y="330645"/>
                    <a:pt x="17780" y="402126"/>
                    <a:pt x="16510" y="474862"/>
                  </a:cubicBezTo>
                  <a:cubicBezTo>
                    <a:pt x="15240" y="548851"/>
                    <a:pt x="2540" y="1325115"/>
                    <a:pt x="2540" y="1399104"/>
                  </a:cubicBezTo>
                  <a:cubicBezTo>
                    <a:pt x="2540" y="1471840"/>
                    <a:pt x="1270" y="1544575"/>
                    <a:pt x="0" y="1617311"/>
                  </a:cubicBezTo>
                  <a:cubicBezTo>
                    <a:pt x="0" y="1633723"/>
                    <a:pt x="3810" y="1643883"/>
                    <a:pt x="15240" y="1648963"/>
                  </a:cubicBezTo>
                  <a:cubicBezTo>
                    <a:pt x="22860" y="1652773"/>
                    <a:pt x="31750" y="1655313"/>
                    <a:pt x="40640" y="1656583"/>
                  </a:cubicBezTo>
                  <a:cubicBezTo>
                    <a:pt x="113566" y="1661663"/>
                    <a:pt x="200841" y="1665473"/>
                    <a:pt x="288116" y="1670553"/>
                  </a:cubicBezTo>
                  <a:cubicBezTo>
                    <a:pt x="336346" y="1673093"/>
                    <a:pt x="384577" y="1678173"/>
                    <a:pt x="432808" y="1679443"/>
                  </a:cubicBezTo>
                  <a:cubicBezTo>
                    <a:pt x="513192" y="1681983"/>
                    <a:pt x="1408905" y="1683253"/>
                    <a:pt x="1489290" y="1684523"/>
                  </a:cubicBezTo>
                  <a:cubicBezTo>
                    <a:pt x="1500773" y="1684523"/>
                    <a:pt x="1512257" y="1684523"/>
                    <a:pt x="1523740" y="1684523"/>
                  </a:cubicBezTo>
                  <a:cubicBezTo>
                    <a:pt x="1578861" y="1684523"/>
                    <a:pt x="1636279" y="1683253"/>
                    <a:pt x="1691399" y="1683253"/>
                  </a:cubicBezTo>
                  <a:cubicBezTo>
                    <a:pt x="1755707" y="1683253"/>
                    <a:pt x="1817718" y="1684523"/>
                    <a:pt x="1882025" y="1684523"/>
                  </a:cubicBezTo>
                  <a:cubicBezTo>
                    <a:pt x="1976190" y="1684523"/>
                    <a:pt x="2072652" y="1684523"/>
                    <a:pt x="2166816" y="1684523"/>
                  </a:cubicBezTo>
                  <a:cubicBezTo>
                    <a:pt x="2254091" y="1684523"/>
                    <a:pt x="2341365" y="1685793"/>
                    <a:pt x="2428640" y="1687063"/>
                  </a:cubicBezTo>
                  <a:cubicBezTo>
                    <a:pt x="2467684" y="1687063"/>
                    <a:pt x="2509025" y="1688333"/>
                    <a:pt x="2548068" y="1688333"/>
                  </a:cubicBezTo>
                  <a:cubicBezTo>
                    <a:pt x="2674387" y="1687063"/>
                    <a:pt x="2798409" y="1680713"/>
                    <a:pt x="2919842" y="1680713"/>
                  </a:cubicBezTo>
                  <a:cubicBezTo>
                    <a:pt x="2923652" y="1680713"/>
                    <a:pt x="2928732" y="1678173"/>
                    <a:pt x="2932542" y="1675633"/>
                  </a:cubicBezTo>
                  <a:cubicBezTo>
                    <a:pt x="2937622" y="1671823"/>
                    <a:pt x="2940162" y="1665473"/>
                    <a:pt x="2942702" y="1662933"/>
                  </a:cubicBezTo>
                  <a:cubicBezTo>
                    <a:pt x="2943972" y="1608532"/>
                    <a:pt x="2945242" y="1555862"/>
                    <a:pt x="2946512" y="1503191"/>
                  </a:cubicBezTo>
                  <a:cubicBezTo>
                    <a:pt x="2947782" y="1421677"/>
                    <a:pt x="2957942" y="639144"/>
                    <a:pt x="2959212" y="557630"/>
                  </a:cubicBezTo>
                  <a:cubicBezTo>
                    <a:pt x="2959212" y="508721"/>
                    <a:pt x="2960482" y="459813"/>
                    <a:pt x="2961752" y="410905"/>
                  </a:cubicBezTo>
                  <a:cubicBezTo>
                    <a:pt x="2963022" y="358234"/>
                    <a:pt x="2964292" y="305564"/>
                    <a:pt x="2966832" y="252893"/>
                  </a:cubicBezTo>
                  <a:cubicBezTo>
                    <a:pt x="2968102" y="221542"/>
                    <a:pt x="2968102" y="188936"/>
                    <a:pt x="2973182" y="157585"/>
                  </a:cubicBezTo>
                  <a:cubicBezTo>
                    <a:pt x="2978262" y="119963"/>
                    <a:pt x="2980802" y="83595"/>
                    <a:pt x="2979532" y="44450"/>
                  </a:cubicBezTo>
                  <a:cubicBezTo>
                    <a:pt x="2979532" y="38100"/>
                    <a:pt x="2975722" y="30480"/>
                    <a:pt x="2969372" y="27940"/>
                  </a:cubicBezTo>
                  <a:close/>
                </a:path>
              </a:pathLst>
            </a:custGeom>
            <a:solidFill>
              <a:srgbClr val="FFF9ED"/>
            </a:solidFill>
          </p:spPr>
        </p:sp>
      </p:grpSp>
      <p:sp>
        <p:nvSpPr>
          <p:cNvPr id="10" name="Freeform 10"/>
          <p:cNvSpPr/>
          <p:nvPr/>
        </p:nvSpPr>
        <p:spPr>
          <a:xfrm rot="-7680534">
            <a:off x="16256538" y="2577934"/>
            <a:ext cx="2348424" cy="768575"/>
          </a:xfrm>
          <a:custGeom>
            <a:avLst/>
            <a:gdLst/>
            <a:ahLst/>
            <a:cxnLst/>
            <a:rect l="l" t="t" r="r" b="b"/>
            <a:pathLst>
              <a:path w="2348424" h="768575">
                <a:moveTo>
                  <a:pt x="0" y="0"/>
                </a:moveTo>
                <a:lnTo>
                  <a:pt x="2348424" y="0"/>
                </a:lnTo>
                <a:lnTo>
                  <a:pt x="2348424" y="768575"/>
                </a:lnTo>
                <a:lnTo>
                  <a:pt x="0" y="76857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763270" y="876300"/>
            <a:ext cx="7036435" cy="129222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Calibri" panose="020F0502020204030204" charset="0"/>
                <a:ea typeface="Asap" panose="020F0504030202060203"/>
                <a:cs typeface="Calibri" panose="020F0502020204030204" charset="0"/>
                <a:sym typeface="Asap" panose="020F0504030202060203"/>
              </a:rPr>
              <a:t>4. </a:t>
            </a:r>
            <a:r>
              <a:rPr lang="en-US" sz="4000" b="1">
                <a:solidFill>
                  <a:srgbClr val="272626"/>
                </a:solidFill>
                <a:latin typeface="Calibri" panose="020F0502020204030204" charset="0"/>
                <a:ea typeface="Asap" panose="020F0504030202060203"/>
                <a:cs typeface="Calibri" panose="020F0502020204030204" charset="0"/>
                <a:sym typeface="Asap" panose="020F0504030202060203"/>
              </a:rPr>
              <a:t>Kết quả đạt được</a:t>
            </a:r>
            <a:endParaRPr lang="en-US" sz="4000" b="1">
              <a:solidFill>
                <a:srgbClr val="272626"/>
              </a:solidFill>
              <a:latin typeface="Calibri" panose="020F0502020204030204" charset="0"/>
              <a:ea typeface="Asap" panose="020F0504030202060203"/>
              <a:cs typeface="Calibri" panose="020F0502020204030204" charset="0"/>
              <a:sym typeface="Asap" panose="020F0504030202060203"/>
            </a:endParaRPr>
          </a:p>
          <a:p>
            <a:pPr indent="457200" algn="just">
              <a:lnSpc>
                <a:spcPts val="5040"/>
              </a:lnSpc>
              <a:spcBef>
                <a:spcPct val="0"/>
              </a:spcBef>
            </a:pP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4.3</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Form đăng ký/đăng nhập</a:t>
            </a:r>
            <a:endParaRPr 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sp>
        <p:nvSpPr>
          <p:cNvPr id="12" name="Text Box 11"/>
          <p:cNvSpPr txBox="1"/>
          <p:nvPr/>
        </p:nvSpPr>
        <p:spPr>
          <a:xfrm>
            <a:off x="9493885" y="8496300"/>
            <a:ext cx="8375650" cy="777875"/>
          </a:xfrm>
          <a:prstGeom prst="rect">
            <a:avLst/>
          </a:prstGeom>
        </p:spPr>
        <p:txBody>
          <a:bodyPr wrap="square">
            <a:noAutofit/>
          </a:bodyPr>
          <a:p>
            <a:pPr indent="0" algn="ctr" defTabSz="266700">
              <a:lnSpc>
                <a:spcPct val="150000"/>
              </a:lnSpc>
              <a:spcBef>
                <a:spcPct val="0"/>
              </a:spcBef>
              <a:spcAft>
                <a:spcPct val="0"/>
              </a:spcAft>
            </a:pPr>
            <a:r>
              <a:rPr lang="en-US" altLang="en-US" sz="3200" i="1">
                <a:solidFill>
                  <a:srgbClr val="000000"/>
                </a:solidFill>
                <a:latin typeface="Calibri" panose="020F0502020204030204" charset="0"/>
                <a:ea typeface="Times New Roman" panose="02020603050405020304"/>
                <a:cs typeface="Calibri" panose="020F0502020204030204" charset="0"/>
              </a:rPr>
              <a:t>Hình 4.</a:t>
            </a:r>
            <a:r>
              <a:rPr lang="vi-VN" altLang="en-US" sz="3200" i="1">
                <a:solidFill>
                  <a:srgbClr val="000000"/>
                </a:solidFill>
                <a:latin typeface="Calibri" panose="020F0502020204030204" charset="0"/>
                <a:ea typeface="Times New Roman" panose="02020603050405020304"/>
                <a:cs typeface="Calibri" panose="020F0502020204030204" charset="0"/>
              </a:rPr>
              <a:t>4</a:t>
            </a:r>
            <a:r>
              <a:rPr lang="en-US" altLang="en-US" sz="3200" i="1">
                <a:solidFill>
                  <a:srgbClr val="000000"/>
                </a:solidFill>
                <a:latin typeface="Calibri" panose="020F0502020204030204" charset="0"/>
                <a:ea typeface="Times New Roman" panose="02020603050405020304"/>
                <a:cs typeface="Calibri" panose="020F0502020204030204" charset="0"/>
              </a:rPr>
              <a:t>: Form đăng </a:t>
            </a:r>
            <a:r>
              <a:rPr lang="vi-VN" altLang="en-US" sz="3200" i="1">
                <a:solidFill>
                  <a:srgbClr val="000000"/>
                </a:solidFill>
                <a:latin typeface="Calibri" panose="020F0502020204030204" charset="0"/>
                <a:ea typeface="Times New Roman" panose="02020603050405020304"/>
                <a:cs typeface="Calibri" panose="020F0502020204030204" charset="0"/>
              </a:rPr>
              <a:t>nhập</a:t>
            </a:r>
            <a:r>
              <a:rPr lang="en-US" altLang="en-US" sz="3200" i="1">
                <a:solidFill>
                  <a:srgbClr val="000000"/>
                </a:solidFill>
                <a:latin typeface="Calibri" panose="020F0502020204030204" charset="0"/>
                <a:ea typeface="Times New Roman" panose="02020603050405020304"/>
                <a:cs typeface="Calibri" panose="020F0502020204030204" charset="0"/>
              </a:rPr>
              <a:t> của website</a:t>
            </a:r>
            <a:endParaRPr lang="en-US" altLang="en-US" sz="3200" i="1">
              <a:solidFill>
                <a:srgbClr val="000000"/>
              </a:solidFill>
              <a:latin typeface="Calibri" panose="020F0502020204030204" charset="0"/>
              <a:ea typeface="Times New Roman" panose="02020603050405020304"/>
              <a:cs typeface="Calibri" panose="020F0502020204030204" charset="0"/>
            </a:endParaRPr>
          </a:p>
        </p:txBody>
      </p:sp>
      <p:sp>
        <p:nvSpPr>
          <p:cNvPr id="13" name="Text Box 12"/>
          <p:cNvSpPr txBox="1"/>
          <p:nvPr/>
        </p:nvSpPr>
        <p:spPr>
          <a:xfrm>
            <a:off x="763270" y="2324100"/>
            <a:ext cx="7263765" cy="6739255"/>
          </a:xfrm>
          <a:prstGeom prst="rect">
            <a:avLst/>
          </a:prstGeom>
        </p:spPr>
        <p:txBody>
          <a:bodyPr wrap="square">
            <a:spAutoFit/>
          </a:bodyPr>
          <a:p>
            <a:pPr indent="0" algn="just" defTabSz="266700">
              <a:lnSpc>
                <a:spcPct val="150000"/>
              </a:lnSpc>
              <a:spcBef>
                <a:spcPct val="0"/>
              </a:spcBef>
              <a:spcAft>
                <a:spcPct val="0"/>
              </a:spcAft>
              <a:buNone/>
            </a:pPr>
            <a:r>
              <a:rPr lang="vi-VN" altLang="en-US" sz="3200">
                <a:latin typeface="Calibri" panose="020F0502020204030204" charset="0"/>
                <a:ea typeface="Times New Roman" panose="02020603050405020304"/>
                <a:cs typeface="Calibri" panose="020F0502020204030204" charset="0"/>
              </a:rPr>
              <a:t>Form đăng nhập của</a:t>
            </a:r>
            <a:r>
              <a:rPr lang="en-US" altLang="en-US" sz="3200">
                <a:latin typeface="Calibri" panose="020F0502020204030204" charset="0"/>
                <a:ea typeface="Times New Roman" panose="02020603050405020304"/>
                <a:cs typeface="Calibri" panose="020F0502020204030204" charset="0"/>
              </a:rPr>
              <a:t> website cung cấp dịch vụ chăm sóc thú cưng:</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Mục đích</a:t>
            </a:r>
            <a:r>
              <a:rPr lang="vi-VN" altLang="en-US" sz="3200">
                <a:latin typeface="Calibri" panose="020F0502020204030204" charset="0"/>
                <a:ea typeface="Times New Roman" panose="02020603050405020304"/>
                <a:cs typeface="Calibri" panose="020F0502020204030204" charset="0"/>
              </a:rPr>
              <a:t>:  </a:t>
            </a:r>
            <a:r>
              <a:rPr lang="en-US" altLang="en-US" sz="3200">
                <a:latin typeface="Calibri" panose="020F0502020204030204" charset="0"/>
                <a:ea typeface="Times New Roman" panose="02020603050405020304"/>
                <a:cs typeface="Calibri" panose="020F0502020204030204" charset="0"/>
              </a:rPr>
              <a:t>Xác thực ng</a:t>
            </a:r>
            <a:r>
              <a:rPr lang="" altLang="en-US" sz="3200">
                <a:latin typeface="Calibri" panose="020F0502020204030204" charset="0"/>
                <a:ea typeface="Times New Roman" panose="02020603050405020304"/>
                <a:cs typeface="Calibri" panose="020F0502020204030204" charset="0"/>
              </a:rPr>
              <a:t>ư</a:t>
            </a:r>
            <a:r>
              <a:rPr lang="en-US" altLang="en-US" sz="3200">
                <a:latin typeface="Calibri" panose="020F0502020204030204" charset="0"/>
                <a:ea typeface="Times New Roman" panose="02020603050405020304"/>
                <a:cs typeface="Calibri" panose="020F0502020204030204" charset="0"/>
              </a:rPr>
              <a:t>ời dùng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ể truy cập hệ thống.</a:t>
            </a:r>
            <a:endParaRPr lang="en-US" altLang="en-US" sz="32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200">
                <a:latin typeface="Calibri" panose="020F0502020204030204" charset="0"/>
                <a:ea typeface="Times New Roman" panose="02020603050405020304"/>
                <a:cs typeface="Calibri" panose="020F0502020204030204" charset="0"/>
              </a:rPr>
              <a:t>Chức n</a:t>
            </a:r>
            <a:r>
              <a:rPr lang="" altLang="en-US" sz="3200">
                <a:latin typeface="Calibri" panose="020F0502020204030204" charset="0"/>
                <a:ea typeface="Times New Roman" panose="02020603050405020304"/>
                <a:cs typeface="Calibri" panose="020F0502020204030204" charset="0"/>
              </a:rPr>
              <a:t>ă</a:t>
            </a:r>
            <a:r>
              <a:rPr lang="en-US" altLang="en-US" sz="3200">
                <a:latin typeface="Calibri" panose="020F0502020204030204" charset="0"/>
                <a:ea typeface="Times New Roman" panose="02020603050405020304"/>
                <a:cs typeface="Calibri" panose="020F0502020204030204" charset="0"/>
              </a:rPr>
              <a:t>ng:</a:t>
            </a:r>
            <a:endParaRPr lang="en-US" altLang="en-US" sz="3200">
              <a:latin typeface="Calibri" panose="020F0502020204030204" charset="0"/>
              <a:ea typeface="Times New Roman" panose="02020603050405020304"/>
              <a:cs typeface="Calibri" panose="020F0502020204030204" charset="0"/>
            </a:endParaRPr>
          </a:p>
          <a:p>
            <a:pPr marL="914400" lvl="1" indent="-457200" algn="just" defTabSz="266700">
              <a:lnSpc>
                <a:spcPct val="150000"/>
              </a:lnSpc>
              <a:spcBef>
                <a:spcPct val="0"/>
              </a:spcBef>
              <a:spcAft>
                <a:spcPct val="0"/>
              </a:spcAft>
              <a:buFont typeface="Times New Roman" panose="02020603050405020304" charset="0"/>
              <a:buChar char="+"/>
            </a:pPr>
            <a:r>
              <a:rPr lang="en-US" altLang="en-US" sz="3200">
                <a:latin typeface="Calibri" panose="020F0502020204030204" charset="0"/>
                <a:ea typeface="Times New Roman" panose="02020603050405020304"/>
                <a:cs typeface="Calibri" panose="020F0502020204030204" charset="0"/>
              </a:rPr>
              <a:t>Quản l</a:t>
            </a:r>
            <a:r>
              <a:rPr lang="" altLang="en-US" sz="3200">
                <a:latin typeface="Calibri" panose="020F0502020204030204" charset="0"/>
                <a:ea typeface="Times New Roman" panose="02020603050405020304"/>
                <a:cs typeface="Calibri" panose="020F0502020204030204" charset="0"/>
              </a:rPr>
              <a:t>ý</a:t>
            </a:r>
            <a:r>
              <a:rPr lang="en-US" altLang="en-US" sz="3200">
                <a:latin typeface="Calibri" panose="020F0502020204030204" charset="0"/>
                <a:ea typeface="Times New Roman" panose="02020603050405020304"/>
                <a:cs typeface="Calibri" panose="020F0502020204030204" charset="0"/>
              </a:rPr>
              <a:t> thông tin cá nhân (cập nhật liên hệ,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ổi mật khẩu).</a:t>
            </a:r>
            <a:endParaRPr lang="en-US" altLang="en-US" sz="3200">
              <a:latin typeface="Calibri" panose="020F0502020204030204" charset="0"/>
              <a:ea typeface="Times New Roman" panose="02020603050405020304"/>
              <a:cs typeface="Calibri" panose="020F0502020204030204" charset="0"/>
            </a:endParaRPr>
          </a:p>
          <a:p>
            <a:pPr marL="914400" lvl="1" indent="-457200" algn="just" defTabSz="266700">
              <a:lnSpc>
                <a:spcPct val="150000"/>
              </a:lnSpc>
              <a:spcBef>
                <a:spcPct val="0"/>
              </a:spcBef>
              <a:spcAft>
                <a:spcPct val="0"/>
              </a:spcAft>
              <a:buFont typeface="Times New Roman" panose="02020603050405020304" charset="0"/>
              <a:buChar char="+"/>
            </a:pPr>
            <a:r>
              <a:rPr lang="en-US" altLang="en-US" sz="3200">
                <a:latin typeface="Calibri" panose="020F0502020204030204" charset="0"/>
                <a:ea typeface="Times New Roman" panose="02020603050405020304"/>
                <a:cs typeface="Calibri" panose="020F0502020204030204" charset="0"/>
              </a:rPr>
              <a:t>Quản l</a:t>
            </a:r>
            <a:r>
              <a:rPr lang="" altLang="en-US" sz="3200">
                <a:latin typeface="Calibri" panose="020F0502020204030204" charset="0"/>
                <a:ea typeface="Times New Roman" panose="02020603050405020304"/>
                <a:cs typeface="Calibri" panose="020F0502020204030204" charset="0"/>
              </a:rPr>
              <a:t>ý</a:t>
            </a:r>
            <a:r>
              <a:rPr lang="en-US" altLang="en-US" sz="3200">
                <a:latin typeface="Calibri" panose="020F0502020204030204" charset="0"/>
                <a:ea typeface="Times New Roman" panose="02020603050405020304"/>
                <a:cs typeface="Calibri" panose="020F0502020204030204" charset="0"/>
              </a:rPr>
              <a:t> giao dịch (xem lịch hẹn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ã </a:t>
            </a:r>
            <a:r>
              <a:rPr lang="" altLang="en-US" sz="3200">
                <a:latin typeface="Calibri" panose="020F0502020204030204" charset="0"/>
                <a:ea typeface="Times New Roman" panose="02020603050405020304"/>
                <a:cs typeface="Calibri" panose="020F0502020204030204" charset="0"/>
              </a:rPr>
              <a:t>đ</a:t>
            </a:r>
            <a:r>
              <a:rPr lang="en-US" altLang="en-US" sz="3200">
                <a:latin typeface="Calibri" panose="020F0502020204030204" charset="0"/>
                <a:ea typeface="Times New Roman" panose="02020603050405020304"/>
                <a:cs typeface="Calibri" panose="020F0502020204030204" charset="0"/>
              </a:rPr>
              <a:t>ặt trên website).</a:t>
            </a:r>
            <a:endParaRPr lang="en-US" altLang="en-US" sz="3200">
              <a:latin typeface="Calibri" panose="020F0502020204030204" charset="0"/>
              <a:ea typeface="Times New Roman" panose="02020603050405020304"/>
              <a:cs typeface="Calibri" panose="020F0502020204030204" charset="0"/>
            </a:endParaRPr>
          </a:p>
        </p:txBody>
      </p:sp>
      <p:pic>
        <p:nvPicPr>
          <p:cNvPr id="-2147482581" name="Picture -2147482582"/>
          <p:cNvPicPr>
            <a:picLocks noChangeAspect="1"/>
          </p:cNvPicPr>
          <p:nvPr/>
        </p:nvPicPr>
        <p:blipFill>
          <a:blip r:embed="rId3"/>
          <a:stretch>
            <a:fillRect/>
          </a:stretch>
        </p:blipFill>
        <p:spPr>
          <a:xfrm>
            <a:off x="11229975" y="3162300"/>
            <a:ext cx="4756150" cy="5193030"/>
          </a:xfrm>
          <a:prstGeom prst="rect">
            <a:avLst/>
          </a:prstGeom>
          <a:noFill/>
          <a:ln w="9525" cap="flat" cmpd="sng">
            <a:solidFill>
              <a:srgbClr val="A6A6A6"/>
            </a:solidFill>
            <a:prstDash val="solid"/>
            <a:miter/>
            <a:headEnd type="none" w="med" len="med"/>
            <a:tailEnd type="none" w="med" len="me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AE6FF"/>
        </a:solidFill>
        <a:effectLst/>
      </p:bgPr>
    </p:bg>
    <p:spTree>
      <p:nvGrpSpPr>
        <p:cNvPr id="1" name=""/>
        <p:cNvGrpSpPr/>
        <p:nvPr/>
      </p:nvGrpSpPr>
      <p:grpSpPr>
        <a:xfrm>
          <a:off x="0" y="0"/>
          <a:ext cx="0" cy="0"/>
          <a:chOff x="0" y="0"/>
          <a:chExt cx="0" cy="0"/>
        </a:xfrm>
      </p:grpSpPr>
      <p:grpSp>
        <p:nvGrpSpPr>
          <p:cNvPr id="2" name="Group 2"/>
          <p:cNvGrpSpPr/>
          <p:nvPr/>
        </p:nvGrpSpPr>
        <p:grpSpPr>
          <a:xfrm rot="0">
            <a:off x="7820025" y="2733040"/>
            <a:ext cx="10387965" cy="5979795"/>
            <a:chOff x="0" y="0"/>
            <a:chExt cx="2979532" cy="1689603"/>
          </a:xfrm>
        </p:grpSpPr>
        <p:sp>
          <p:nvSpPr>
            <p:cNvPr id="3" name="Freeform 3"/>
            <p:cNvSpPr/>
            <p:nvPr/>
          </p:nvSpPr>
          <p:spPr>
            <a:xfrm>
              <a:off x="0" y="-1270"/>
              <a:ext cx="2980802" cy="1688333"/>
            </a:xfrm>
            <a:custGeom>
              <a:avLst/>
              <a:gdLst/>
              <a:ahLst/>
              <a:cxnLst/>
              <a:rect l="l" t="t" r="r" b="b"/>
              <a:pathLst>
                <a:path w="2980802" h="1688333">
                  <a:moveTo>
                    <a:pt x="2969372" y="27940"/>
                  </a:moveTo>
                  <a:cubicBezTo>
                    <a:pt x="2960482" y="24130"/>
                    <a:pt x="2951593" y="21590"/>
                    <a:pt x="2942702" y="21590"/>
                  </a:cubicBezTo>
                  <a:cubicBezTo>
                    <a:pt x="2916032" y="20320"/>
                    <a:pt x="2871903" y="20320"/>
                    <a:pt x="2823673" y="17780"/>
                  </a:cubicBezTo>
                  <a:cubicBezTo>
                    <a:pt x="2713431" y="12700"/>
                    <a:pt x="2605486" y="6350"/>
                    <a:pt x="2495244" y="3810"/>
                  </a:cubicBezTo>
                  <a:cubicBezTo>
                    <a:pt x="2405673" y="1270"/>
                    <a:pt x="2318399" y="3810"/>
                    <a:pt x="2228827" y="2540"/>
                  </a:cubicBezTo>
                  <a:cubicBezTo>
                    <a:pt x="2189783" y="2540"/>
                    <a:pt x="2150739" y="0"/>
                    <a:pt x="2111695" y="2540"/>
                  </a:cubicBezTo>
                  <a:cubicBezTo>
                    <a:pt x="2017531" y="10160"/>
                    <a:pt x="1923366" y="11430"/>
                    <a:pt x="1826905" y="8890"/>
                  </a:cubicBezTo>
                  <a:cubicBezTo>
                    <a:pt x="1778674" y="7620"/>
                    <a:pt x="1730443" y="7620"/>
                    <a:pt x="1682213" y="7620"/>
                  </a:cubicBezTo>
                  <a:cubicBezTo>
                    <a:pt x="1594938" y="7620"/>
                    <a:pt x="1507663" y="7620"/>
                    <a:pt x="1420389" y="6350"/>
                  </a:cubicBezTo>
                  <a:cubicBezTo>
                    <a:pt x="1328521" y="5080"/>
                    <a:pt x="423621" y="2540"/>
                    <a:pt x="334050" y="1270"/>
                  </a:cubicBezTo>
                  <a:cubicBezTo>
                    <a:pt x="260555" y="0"/>
                    <a:pt x="189358" y="1270"/>
                    <a:pt x="115863" y="1270"/>
                  </a:cubicBezTo>
                  <a:cubicBezTo>
                    <a:pt x="65336" y="1270"/>
                    <a:pt x="33020" y="3810"/>
                    <a:pt x="5080" y="5080"/>
                  </a:cubicBezTo>
                  <a:cubicBezTo>
                    <a:pt x="3810" y="5080"/>
                    <a:pt x="2540" y="7620"/>
                    <a:pt x="0" y="8890"/>
                  </a:cubicBezTo>
                  <a:cubicBezTo>
                    <a:pt x="1270" y="21590"/>
                    <a:pt x="3810" y="34290"/>
                    <a:pt x="5080" y="46990"/>
                  </a:cubicBezTo>
                  <a:cubicBezTo>
                    <a:pt x="15240" y="117455"/>
                    <a:pt x="16510" y="188936"/>
                    <a:pt x="17780" y="259164"/>
                  </a:cubicBezTo>
                  <a:cubicBezTo>
                    <a:pt x="19050" y="330645"/>
                    <a:pt x="17780" y="402126"/>
                    <a:pt x="16510" y="474862"/>
                  </a:cubicBezTo>
                  <a:cubicBezTo>
                    <a:pt x="15240" y="548851"/>
                    <a:pt x="2540" y="1325115"/>
                    <a:pt x="2540" y="1399104"/>
                  </a:cubicBezTo>
                  <a:cubicBezTo>
                    <a:pt x="2540" y="1471840"/>
                    <a:pt x="1270" y="1544575"/>
                    <a:pt x="0" y="1617311"/>
                  </a:cubicBezTo>
                  <a:cubicBezTo>
                    <a:pt x="0" y="1633723"/>
                    <a:pt x="3810" y="1643883"/>
                    <a:pt x="15240" y="1648963"/>
                  </a:cubicBezTo>
                  <a:cubicBezTo>
                    <a:pt x="22860" y="1652773"/>
                    <a:pt x="31750" y="1655313"/>
                    <a:pt x="40640" y="1656583"/>
                  </a:cubicBezTo>
                  <a:cubicBezTo>
                    <a:pt x="113566" y="1661663"/>
                    <a:pt x="200841" y="1665473"/>
                    <a:pt x="288116" y="1670553"/>
                  </a:cubicBezTo>
                  <a:cubicBezTo>
                    <a:pt x="336346" y="1673093"/>
                    <a:pt x="384577" y="1678173"/>
                    <a:pt x="432808" y="1679443"/>
                  </a:cubicBezTo>
                  <a:cubicBezTo>
                    <a:pt x="513192" y="1681983"/>
                    <a:pt x="1408905" y="1683253"/>
                    <a:pt x="1489290" y="1684523"/>
                  </a:cubicBezTo>
                  <a:cubicBezTo>
                    <a:pt x="1500773" y="1684523"/>
                    <a:pt x="1512257" y="1684523"/>
                    <a:pt x="1523740" y="1684523"/>
                  </a:cubicBezTo>
                  <a:cubicBezTo>
                    <a:pt x="1578861" y="1684523"/>
                    <a:pt x="1636279" y="1683253"/>
                    <a:pt x="1691399" y="1683253"/>
                  </a:cubicBezTo>
                  <a:cubicBezTo>
                    <a:pt x="1755707" y="1683253"/>
                    <a:pt x="1817718" y="1684523"/>
                    <a:pt x="1882025" y="1684523"/>
                  </a:cubicBezTo>
                  <a:cubicBezTo>
                    <a:pt x="1976190" y="1684523"/>
                    <a:pt x="2072652" y="1684523"/>
                    <a:pt x="2166816" y="1684523"/>
                  </a:cubicBezTo>
                  <a:cubicBezTo>
                    <a:pt x="2254091" y="1684523"/>
                    <a:pt x="2341365" y="1685793"/>
                    <a:pt x="2428640" y="1687063"/>
                  </a:cubicBezTo>
                  <a:cubicBezTo>
                    <a:pt x="2467684" y="1687063"/>
                    <a:pt x="2509025" y="1688333"/>
                    <a:pt x="2548068" y="1688333"/>
                  </a:cubicBezTo>
                  <a:cubicBezTo>
                    <a:pt x="2674387" y="1687063"/>
                    <a:pt x="2798409" y="1680713"/>
                    <a:pt x="2919842" y="1680713"/>
                  </a:cubicBezTo>
                  <a:cubicBezTo>
                    <a:pt x="2923652" y="1680713"/>
                    <a:pt x="2928732" y="1678173"/>
                    <a:pt x="2932542" y="1675633"/>
                  </a:cubicBezTo>
                  <a:cubicBezTo>
                    <a:pt x="2937622" y="1671823"/>
                    <a:pt x="2940162" y="1665473"/>
                    <a:pt x="2942702" y="1662933"/>
                  </a:cubicBezTo>
                  <a:cubicBezTo>
                    <a:pt x="2943972" y="1608532"/>
                    <a:pt x="2945242" y="1555862"/>
                    <a:pt x="2946512" y="1503191"/>
                  </a:cubicBezTo>
                  <a:cubicBezTo>
                    <a:pt x="2947782" y="1421677"/>
                    <a:pt x="2957942" y="639144"/>
                    <a:pt x="2959212" y="557630"/>
                  </a:cubicBezTo>
                  <a:cubicBezTo>
                    <a:pt x="2959212" y="508721"/>
                    <a:pt x="2960482" y="459813"/>
                    <a:pt x="2961752" y="410905"/>
                  </a:cubicBezTo>
                  <a:cubicBezTo>
                    <a:pt x="2963022" y="358234"/>
                    <a:pt x="2964292" y="305564"/>
                    <a:pt x="2966832" y="252893"/>
                  </a:cubicBezTo>
                  <a:cubicBezTo>
                    <a:pt x="2968102" y="221542"/>
                    <a:pt x="2968102" y="188936"/>
                    <a:pt x="2973182" y="157585"/>
                  </a:cubicBezTo>
                  <a:cubicBezTo>
                    <a:pt x="2978262" y="119963"/>
                    <a:pt x="2980802" y="83595"/>
                    <a:pt x="2979532" y="44450"/>
                  </a:cubicBezTo>
                  <a:cubicBezTo>
                    <a:pt x="2979532" y="38100"/>
                    <a:pt x="2975722" y="30480"/>
                    <a:pt x="2969372" y="27940"/>
                  </a:cubicBezTo>
                  <a:close/>
                </a:path>
              </a:pathLst>
            </a:custGeom>
            <a:solidFill>
              <a:srgbClr val="FFF9ED"/>
            </a:solidFill>
          </p:spPr>
        </p:sp>
      </p:grpSp>
      <p:sp>
        <p:nvSpPr>
          <p:cNvPr id="10" name="Freeform 10"/>
          <p:cNvSpPr/>
          <p:nvPr/>
        </p:nvSpPr>
        <p:spPr>
          <a:xfrm rot="-7680534">
            <a:off x="16256538" y="2577934"/>
            <a:ext cx="2348424" cy="768575"/>
          </a:xfrm>
          <a:custGeom>
            <a:avLst/>
            <a:gdLst/>
            <a:ahLst/>
            <a:cxnLst/>
            <a:rect l="l" t="t" r="r" b="b"/>
            <a:pathLst>
              <a:path w="2348424" h="768575">
                <a:moveTo>
                  <a:pt x="0" y="0"/>
                </a:moveTo>
                <a:lnTo>
                  <a:pt x="2348424" y="0"/>
                </a:lnTo>
                <a:lnTo>
                  <a:pt x="2348424" y="768575"/>
                </a:lnTo>
                <a:lnTo>
                  <a:pt x="0" y="76857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533400" y="1485900"/>
            <a:ext cx="6979285" cy="757110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Calibri" panose="020F0502020204030204" charset="0"/>
                <a:ea typeface="Asap" panose="020F0504030202060203"/>
                <a:cs typeface="Calibri" panose="020F0502020204030204" charset="0"/>
                <a:sym typeface="Asap" panose="020F0504030202060203"/>
              </a:rPr>
              <a:t>4. </a:t>
            </a:r>
            <a:r>
              <a:rPr lang="en-US" sz="4000" b="1">
                <a:solidFill>
                  <a:srgbClr val="272626"/>
                </a:solidFill>
                <a:latin typeface="Calibri" panose="020F0502020204030204" charset="0"/>
                <a:ea typeface="Asap" panose="020F0504030202060203"/>
                <a:cs typeface="Calibri" panose="020F0502020204030204" charset="0"/>
                <a:sym typeface="Asap" panose="020F0504030202060203"/>
              </a:rPr>
              <a:t>Kết quả đạt được</a:t>
            </a:r>
            <a:endParaRPr lang="en-US" sz="4000" b="1">
              <a:solidFill>
                <a:srgbClr val="272626"/>
              </a:solidFill>
              <a:latin typeface="Calibri" panose="020F0502020204030204" charset="0"/>
              <a:ea typeface="Asap" panose="020F0504030202060203"/>
              <a:cs typeface="Calibri" panose="020F0502020204030204" charset="0"/>
              <a:sym typeface="Asap" panose="020F0504030202060203"/>
            </a:endParaRPr>
          </a:p>
          <a:p>
            <a:pPr indent="457200" algn="just">
              <a:lnSpc>
                <a:spcPts val="5040"/>
              </a:lnSpc>
              <a:spcBef>
                <a:spcPct val="0"/>
              </a:spcBef>
            </a:pP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4.4</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Giao diện trang giới thiệu</a:t>
            </a:r>
            <a:endPar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a:p>
            <a:pPr indent="0" algn="just" defTabSz="266700">
              <a:lnSpc>
                <a:spcPct val="150000"/>
              </a:lnSpc>
              <a:spcBef>
                <a:spcPct val="0"/>
              </a:spcBef>
              <a:spcAft>
                <a:spcPct val="0"/>
              </a:spcAft>
              <a:buNone/>
            </a:pPr>
            <a:r>
              <a:rPr lang="vi-VN" altLang="en-US" sz="3400">
                <a:latin typeface="Calibri" panose="020F0502020204030204" charset="0"/>
                <a:ea typeface="Times New Roman" panose="02020603050405020304"/>
                <a:cs typeface="Calibri" panose="020F0502020204030204" charset="0"/>
                <a:sym typeface="+mn-ea"/>
              </a:rPr>
              <a:t>T</a:t>
            </a:r>
            <a:r>
              <a:rPr lang="en-US" altLang="en-US" sz="3400">
                <a:latin typeface="Calibri" panose="020F0502020204030204" charset="0"/>
                <a:ea typeface="Times New Roman" panose="02020603050405020304"/>
                <a:cs typeface="Calibri" panose="020F0502020204030204" charset="0"/>
                <a:sym typeface="+mn-ea"/>
              </a:rPr>
              <a:t>rang </a:t>
            </a:r>
            <a:r>
              <a:rPr lang="vi-VN" altLang="en-US" sz="3400">
                <a:latin typeface="Calibri" panose="020F0502020204030204" charset="0"/>
                <a:ea typeface="Times New Roman" panose="02020603050405020304"/>
                <a:cs typeface="Calibri" panose="020F0502020204030204" charset="0"/>
                <a:sym typeface="+mn-ea"/>
              </a:rPr>
              <a:t>giới thiệu của</a:t>
            </a:r>
            <a:r>
              <a:rPr lang="en-US" altLang="en-US" sz="3400">
                <a:latin typeface="Calibri" panose="020F0502020204030204" charset="0"/>
                <a:ea typeface="Times New Roman" panose="02020603050405020304"/>
                <a:cs typeface="Calibri" panose="020F0502020204030204" charset="0"/>
                <a:sym typeface="+mn-ea"/>
              </a:rPr>
              <a:t> website cung cấp dịch vụ chăm sóc thú cưng:</a:t>
            </a:r>
            <a:endParaRPr lang="en-US" altLang="en-US" sz="34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latin typeface="Calibri" panose="020F0502020204030204" charset="0"/>
                <a:ea typeface="Times New Roman" panose="02020603050405020304"/>
                <a:cs typeface="Calibri" panose="020F0502020204030204" charset="0"/>
                <a:sym typeface="+mn-ea"/>
              </a:rPr>
              <a:t>Vai trò: Thể hiện sứ mệnh, tầm nhìn, giá trị cốt lõi của doanh nghiệp.  </a:t>
            </a:r>
            <a:endParaRPr lang="en-US" altLang="en-US" sz="34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latin typeface="Calibri" panose="020F0502020204030204" charset="0"/>
                <a:ea typeface="Times New Roman" panose="02020603050405020304"/>
                <a:cs typeface="Calibri" panose="020F0502020204030204" charset="0"/>
                <a:sym typeface="+mn-ea"/>
              </a:rPr>
              <a:t>Mục tiêu: Giúp khách hàng hiểu rõ về dịch vụ và tạo sự tin tưởng.  </a:t>
            </a:r>
            <a:endParaRPr lang="en-US" altLang="en-US" sz="34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latin typeface="Calibri" panose="020F0502020204030204" charset="0"/>
                <a:ea typeface="Times New Roman" panose="02020603050405020304"/>
                <a:cs typeface="Calibri" panose="020F0502020204030204" charset="0"/>
                <a:sym typeface="+mn-ea"/>
              </a:rPr>
              <a:t>Yêu cầu: Nội dung sinh động, dễ hiểu, hấp dẫn.  </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a:t>
            </a:r>
            <a:endParaRPr 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sp>
        <p:nvSpPr>
          <p:cNvPr id="12" name="Text Box 11"/>
          <p:cNvSpPr txBox="1"/>
          <p:nvPr/>
        </p:nvSpPr>
        <p:spPr>
          <a:xfrm>
            <a:off x="8305800" y="7429500"/>
            <a:ext cx="9563735" cy="777875"/>
          </a:xfrm>
          <a:prstGeom prst="rect">
            <a:avLst/>
          </a:prstGeom>
        </p:spPr>
        <p:txBody>
          <a:bodyPr wrap="square">
            <a:noAutofit/>
          </a:bodyPr>
          <a:p>
            <a:pPr indent="0" algn="ctr" defTabSz="266700">
              <a:lnSpc>
                <a:spcPct val="150000"/>
              </a:lnSpc>
              <a:spcBef>
                <a:spcPct val="0"/>
              </a:spcBef>
              <a:spcAft>
                <a:spcPct val="0"/>
              </a:spcAft>
            </a:pPr>
            <a:r>
              <a:rPr sz="3200" i="1">
                <a:solidFill>
                  <a:srgbClr val="000000"/>
                </a:solidFill>
                <a:latin typeface="Calibri" panose="020F0502020204030204" charset="0"/>
                <a:ea typeface="Times New Roman" panose="02020603050405020304"/>
                <a:cs typeface="Calibri" panose="020F0502020204030204" charset="0"/>
              </a:rPr>
              <a:t>Hình 4.</a:t>
            </a:r>
            <a:r>
              <a:rPr lang="vi-VN" sz="3200" i="1">
                <a:solidFill>
                  <a:srgbClr val="000000"/>
                </a:solidFill>
                <a:latin typeface="Calibri" panose="020F0502020204030204" charset="0"/>
                <a:ea typeface="Times New Roman" panose="02020603050405020304"/>
                <a:cs typeface="Calibri" panose="020F0502020204030204" charset="0"/>
              </a:rPr>
              <a:t>5</a:t>
            </a:r>
            <a:r>
              <a:rPr sz="3200" i="1">
                <a:solidFill>
                  <a:srgbClr val="000000"/>
                </a:solidFill>
                <a:latin typeface="Calibri" panose="020F0502020204030204" charset="0"/>
                <a:ea typeface="Times New Roman" panose="02020603050405020304"/>
                <a:cs typeface="Calibri" panose="020F0502020204030204" charset="0"/>
              </a:rPr>
              <a:t>: Giao diện </a:t>
            </a:r>
            <a:r>
              <a:rPr lang="vi-VN" sz="3200" i="1">
                <a:solidFill>
                  <a:srgbClr val="000000"/>
                </a:solidFill>
                <a:latin typeface="Calibri" panose="020F0502020204030204" charset="0"/>
                <a:ea typeface="Times New Roman" panose="02020603050405020304"/>
                <a:cs typeface="Calibri" panose="020F0502020204030204" charset="0"/>
              </a:rPr>
              <a:t>trang giới </a:t>
            </a:r>
            <a:r>
              <a:rPr lang="vi-VN" sz="3200" i="1">
                <a:solidFill>
                  <a:srgbClr val="000000"/>
                </a:solidFill>
                <a:latin typeface="Calibri" panose="020F0502020204030204" charset="0"/>
                <a:ea typeface="Times New Roman" panose="02020603050405020304"/>
                <a:cs typeface="Calibri" panose="020F0502020204030204" charset="0"/>
              </a:rPr>
              <a:t>thiệu</a:t>
            </a:r>
            <a:endParaRPr lang="vi-VN" sz="3200" i="1">
              <a:solidFill>
                <a:srgbClr val="000000"/>
              </a:solidFill>
              <a:latin typeface="Calibri" panose="020F0502020204030204" charset="0"/>
              <a:ea typeface="Times New Roman" panose="02020603050405020304"/>
              <a:cs typeface="Calibri" panose="020F0502020204030204" charset="0"/>
            </a:endParaRPr>
          </a:p>
        </p:txBody>
      </p:sp>
      <p:pic>
        <p:nvPicPr>
          <p:cNvPr id="4" name="Picture -2147482585"/>
          <p:cNvPicPr>
            <a:picLocks noChangeAspect="1"/>
          </p:cNvPicPr>
          <p:nvPr/>
        </p:nvPicPr>
        <p:blipFill>
          <a:blip r:embed="rId3"/>
          <a:stretch>
            <a:fillRect/>
          </a:stretch>
        </p:blipFill>
        <p:spPr>
          <a:xfrm>
            <a:off x="8763000" y="3543300"/>
            <a:ext cx="8594725" cy="3623945"/>
          </a:xfrm>
          <a:prstGeom prst="rect">
            <a:avLst/>
          </a:prstGeom>
          <a:noFill/>
          <a:ln w="9525" cap="flat" cmpd="sng">
            <a:solidFill>
              <a:srgbClr val="A6A6A6"/>
            </a:solidFill>
            <a:prstDash val="solid"/>
            <a:miter/>
            <a:headEnd type="none" w="med" len="med"/>
            <a:tailEnd type="none" w="med" len="me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ED8FF"/>
        </a:solidFill>
        <a:effectLst/>
      </p:bgPr>
    </p:bg>
    <p:spTree>
      <p:nvGrpSpPr>
        <p:cNvPr id="1" name=""/>
        <p:cNvGrpSpPr/>
        <p:nvPr/>
      </p:nvGrpSpPr>
      <p:grpSpPr>
        <a:xfrm>
          <a:off x="0" y="0"/>
          <a:ext cx="0" cy="0"/>
          <a:chOff x="0" y="0"/>
          <a:chExt cx="0" cy="0"/>
        </a:xfrm>
      </p:grpSpPr>
      <p:grpSp>
        <p:nvGrpSpPr>
          <p:cNvPr id="2" name="Group 2"/>
          <p:cNvGrpSpPr/>
          <p:nvPr/>
        </p:nvGrpSpPr>
        <p:grpSpPr>
          <a:xfrm rot="0">
            <a:off x="1501140" y="523875"/>
            <a:ext cx="15979140" cy="5061585"/>
            <a:chOff x="0" y="0"/>
            <a:chExt cx="1801589" cy="1709420"/>
          </a:xfrm>
        </p:grpSpPr>
        <p:sp>
          <p:nvSpPr>
            <p:cNvPr id="3" name="Freeform 3"/>
            <p:cNvSpPr/>
            <p:nvPr/>
          </p:nvSpPr>
          <p:spPr>
            <a:xfrm>
              <a:off x="0" y="-1270"/>
              <a:ext cx="1802859" cy="1708150"/>
            </a:xfrm>
            <a:custGeom>
              <a:avLst/>
              <a:gdLst/>
              <a:ahLst/>
              <a:cxnLst/>
              <a:rect l="l" t="t" r="r" b="b"/>
              <a:pathLst>
                <a:path w="1802859" h="1708150">
                  <a:moveTo>
                    <a:pt x="1791429" y="27940"/>
                  </a:moveTo>
                  <a:cubicBezTo>
                    <a:pt x="1782539" y="24130"/>
                    <a:pt x="1773649" y="21590"/>
                    <a:pt x="1764759" y="21590"/>
                  </a:cubicBezTo>
                  <a:cubicBezTo>
                    <a:pt x="1738089" y="20320"/>
                    <a:pt x="1711243" y="20320"/>
                    <a:pt x="1682909" y="17780"/>
                  </a:cubicBezTo>
                  <a:cubicBezTo>
                    <a:pt x="1618146" y="12700"/>
                    <a:pt x="1554731" y="6350"/>
                    <a:pt x="1489968" y="3810"/>
                  </a:cubicBezTo>
                  <a:cubicBezTo>
                    <a:pt x="1437347" y="1270"/>
                    <a:pt x="1386076" y="3810"/>
                    <a:pt x="1333456" y="2540"/>
                  </a:cubicBezTo>
                  <a:cubicBezTo>
                    <a:pt x="1310518" y="2540"/>
                    <a:pt x="1287581" y="0"/>
                    <a:pt x="1264644" y="2540"/>
                  </a:cubicBezTo>
                  <a:cubicBezTo>
                    <a:pt x="1209325" y="10160"/>
                    <a:pt x="1154006" y="11430"/>
                    <a:pt x="1097338" y="8890"/>
                  </a:cubicBezTo>
                  <a:cubicBezTo>
                    <a:pt x="1069004" y="7620"/>
                    <a:pt x="1040670" y="7620"/>
                    <a:pt x="1012336" y="7620"/>
                  </a:cubicBezTo>
                  <a:cubicBezTo>
                    <a:pt x="961065" y="7620"/>
                    <a:pt x="909794" y="7620"/>
                    <a:pt x="858522" y="6350"/>
                  </a:cubicBezTo>
                  <a:cubicBezTo>
                    <a:pt x="804553" y="5080"/>
                    <a:pt x="272951" y="2540"/>
                    <a:pt x="220331" y="1270"/>
                  </a:cubicBezTo>
                  <a:cubicBezTo>
                    <a:pt x="177155" y="0"/>
                    <a:pt x="135329" y="1270"/>
                    <a:pt x="92153" y="1270"/>
                  </a:cubicBezTo>
                  <a:cubicBezTo>
                    <a:pt x="62470" y="1270"/>
                    <a:pt x="33020" y="3810"/>
                    <a:pt x="5080" y="5080"/>
                  </a:cubicBezTo>
                  <a:cubicBezTo>
                    <a:pt x="3810" y="5080"/>
                    <a:pt x="2540" y="7620"/>
                    <a:pt x="0" y="8890"/>
                  </a:cubicBezTo>
                  <a:cubicBezTo>
                    <a:pt x="1270" y="21590"/>
                    <a:pt x="3810" y="34290"/>
                    <a:pt x="5080" y="46990"/>
                  </a:cubicBezTo>
                  <a:cubicBezTo>
                    <a:pt x="15240" y="118110"/>
                    <a:pt x="16510" y="190500"/>
                    <a:pt x="17780" y="261620"/>
                  </a:cubicBezTo>
                  <a:cubicBezTo>
                    <a:pt x="19050" y="334010"/>
                    <a:pt x="17780" y="406400"/>
                    <a:pt x="16510" y="480060"/>
                  </a:cubicBezTo>
                  <a:cubicBezTo>
                    <a:pt x="15240" y="554990"/>
                    <a:pt x="2540" y="1341120"/>
                    <a:pt x="2540" y="1416050"/>
                  </a:cubicBezTo>
                  <a:cubicBezTo>
                    <a:pt x="2540" y="1489710"/>
                    <a:pt x="1270" y="1563370"/>
                    <a:pt x="0" y="1637030"/>
                  </a:cubicBezTo>
                  <a:cubicBezTo>
                    <a:pt x="0" y="1653540"/>
                    <a:pt x="3810" y="1663700"/>
                    <a:pt x="15240" y="1668780"/>
                  </a:cubicBezTo>
                  <a:cubicBezTo>
                    <a:pt x="22860" y="1672590"/>
                    <a:pt x="31750" y="1675130"/>
                    <a:pt x="40640" y="1676400"/>
                  </a:cubicBezTo>
                  <a:cubicBezTo>
                    <a:pt x="90804" y="1681480"/>
                    <a:pt x="142075" y="1685290"/>
                    <a:pt x="193346" y="1690370"/>
                  </a:cubicBezTo>
                  <a:cubicBezTo>
                    <a:pt x="221680" y="1692910"/>
                    <a:pt x="250014" y="1697990"/>
                    <a:pt x="278348" y="1699260"/>
                  </a:cubicBezTo>
                  <a:cubicBezTo>
                    <a:pt x="325572" y="1701800"/>
                    <a:pt x="851776" y="1703070"/>
                    <a:pt x="899000" y="1704340"/>
                  </a:cubicBezTo>
                  <a:cubicBezTo>
                    <a:pt x="905746" y="1704340"/>
                    <a:pt x="912492" y="1704340"/>
                    <a:pt x="919238" y="1704340"/>
                  </a:cubicBezTo>
                  <a:cubicBezTo>
                    <a:pt x="951620" y="1704340"/>
                    <a:pt x="985351" y="1703070"/>
                    <a:pt x="1017733" y="1703070"/>
                  </a:cubicBezTo>
                  <a:cubicBezTo>
                    <a:pt x="1055512" y="1703070"/>
                    <a:pt x="1091941" y="1704340"/>
                    <a:pt x="1129720" y="1704340"/>
                  </a:cubicBezTo>
                  <a:cubicBezTo>
                    <a:pt x="1185039" y="1704340"/>
                    <a:pt x="1241707" y="1704340"/>
                    <a:pt x="1297026" y="1704340"/>
                  </a:cubicBezTo>
                  <a:cubicBezTo>
                    <a:pt x="1348297" y="1704340"/>
                    <a:pt x="1399568" y="1705610"/>
                    <a:pt x="1450840" y="1706880"/>
                  </a:cubicBezTo>
                  <a:cubicBezTo>
                    <a:pt x="1473777" y="1706880"/>
                    <a:pt x="1498063" y="1708150"/>
                    <a:pt x="1521000" y="1708150"/>
                  </a:cubicBezTo>
                  <a:cubicBezTo>
                    <a:pt x="1595208" y="1706880"/>
                    <a:pt x="1668067" y="1700530"/>
                    <a:pt x="1741899" y="1700530"/>
                  </a:cubicBezTo>
                  <a:cubicBezTo>
                    <a:pt x="1745709" y="1700530"/>
                    <a:pt x="1750789" y="1697990"/>
                    <a:pt x="1754599" y="1695450"/>
                  </a:cubicBezTo>
                  <a:cubicBezTo>
                    <a:pt x="1759679" y="1691640"/>
                    <a:pt x="1762219" y="1685290"/>
                    <a:pt x="1764759" y="1682750"/>
                  </a:cubicBezTo>
                  <a:cubicBezTo>
                    <a:pt x="1766029" y="1628140"/>
                    <a:pt x="1767299" y="1574800"/>
                    <a:pt x="1768569" y="1521460"/>
                  </a:cubicBezTo>
                  <a:cubicBezTo>
                    <a:pt x="1769839" y="1438910"/>
                    <a:pt x="1779999" y="646430"/>
                    <a:pt x="1781269" y="563880"/>
                  </a:cubicBezTo>
                  <a:cubicBezTo>
                    <a:pt x="1781269" y="514350"/>
                    <a:pt x="1782539" y="464820"/>
                    <a:pt x="1783809" y="415290"/>
                  </a:cubicBezTo>
                  <a:cubicBezTo>
                    <a:pt x="1785079" y="361950"/>
                    <a:pt x="1786349" y="308610"/>
                    <a:pt x="1788889" y="255270"/>
                  </a:cubicBezTo>
                  <a:cubicBezTo>
                    <a:pt x="1790159" y="223520"/>
                    <a:pt x="1790159" y="190500"/>
                    <a:pt x="1795239" y="158750"/>
                  </a:cubicBezTo>
                  <a:cubicBezTo>
                    <a:pt x="1800319" y="120650"/>
                    <a:pt x="1802859" y="83820"/>
                    <a:pt x="1801589" y="44450"/>
                  </a:cubicBezTo>
                  <a:cubicBezTo>
                    <a:pt x="1801589" y="38100"/>
                    <a:pt x="1797779" y="30480"/>
                    <a:pt x="1791429" y="27940"/>
                  </a:cubicBezTo>
                  <a:close/>
                </a:path>
              </a:pathLst>
            </a:custGeom>
            <a:solidFill>
              <a:srgbClr val="FFD7E5"/>
            </a:solidFill>
          </p:spPr>
        </p:sp>
      </p:grpSp>
      <p:sp>
        <p:nvSpPr>
          <p:cNvPr id="18" name="Freeform 18"/>
          <p:cNvSpPr/>
          <p:nvPr/>
        </p:nvSpPr>
        <p:spPr>
          <a:xfrm>
            <a:off x="1200150" y="579755"/>
            <a:ext cx="1101725" cy="1012825"/>
          </a:xfrm>
          <a:custGeom>
            <a:avLst/>
            <a:gdLst/>
            <a:ahLst/>
            <a:cxnLst/>
            <a:rect l="l" t="t" r="r" b="b"/>
            <a:pathLst>
              <a:path w="1101434" h="1079405">
                <a:moveTo>
                  <a:pt x="0" y="0"/>
                </a:moveTo>
                <a:lnTo>
                  <a:pt x="1101434" y="0"/>
                </a:lnTo>
                <a:lnTo>
                  <a:pt x="1101434" y="1079405"/>
                </a:lnTo>
                <a:lnTo>
                  <a:pt x="0" y="10794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rot="1129358">
            <a:off x="16375584" y="4917575"/>
            <a:ext cx="1142641" cy="1086548"/>
          </a:xfrm>
          <a:custGeom>
            <a:avLst/>
            <a:gdLst/>
            <a:ahLst/>
            <a:cxnLst/>
            <a:rect l="l" t="t" r="r" b="b"/>
            <a:pathLst>
              <a:path w="1142641" h="1086548">
                <a:moveTo>
                  <a:pt x="0" y="0"/>
                </a:moveTo>
                <a:lnTo>
                  <a:pt x="1142641" y="0"/>
                </a:lnTo>
                <a:lnTo>
                  <a:pt x="1142641" y="1086547"/>
                </a:lnTo>
                <a:lnTo>
                  <a:pt x="0" y="1086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11"/>
          <p:cNvSpPr txBox="1"/>
          <p:nvPr/>
        </p:nvSpPr>
        <p:spPr>
          <a:xfrm>
            <a:off x="2907030" y="800100"/>
            <a:ext cx="12931775" cy="4468495"/>
          </a:xfrm>
          <a:prstGeom prst="rect">
            <a:avLst/>
          </a:prstGeom>
        </p:spPr>
        <p:txBody>
          <a:bodyPr wrap="square" lIns="0" tIns="0" rIns="0" bIns="0" rtlCol="0" anchor="t">
            <a:noAutofit/>
          </a:bodyPr>
          <a:p>
            <a:pPr algn="just">
              <a:lnSpc>
                <a:spcPts val="5040"/>
              </a:lnSpc>
              <a:spcBef>
                <a:spcPct val="0"/>
              </a:spcBef>
            </a:pPr>
            <a:r>
              <a:rPr lang="vi-VN" altLang="en-US" sz="4000" b="1">
                <a:solidFill>
                  <a:srgbClr val="272626"/>
                </a:solidFill>
                <a:latin typeface="Calibri" panose="020F0502020204030204" charset="0"/>
                <a:ea typeface="Asap" panose="020F0504030202060203"/>
                <a:cs typeface="Calibri" panose="020F0502020204030204" charset="0"/>
                <a:sym typeface="Asap" panose="020F0504030202060203"/>
              </a:rPr>
              <a:t>4. </a:t>
            </a:r>
            <a:r>
              <a:rPr lang="en-US" sz="4000" b="1">
                <a:solidFill>
                  <a:srgbClr val="272626"/>
                </a:solidFill>
                <a:latin typeface="Calibri" panose="020F0502020204030204" charset="0"/>
                <a:ea typeface="Asap" panose="020F0504030202060203"/>
                <a:cs typeface="Calibri" panose="020F0502020204030204" charset="0"/>
                <a:sym typeface="Asap" panose="020F0504030202060203"/>
              </a:rPr>
              <a:t>Kết quả đạt được</a:t>
            </a:r>
            <a:endParaRPr lang="en-US" sz="4000" b="1">
              <a:solidFill>
                <a:srgbClr val="272626"/>
              </a:solidFill>
              <a:latin typeface="Calibri" panose="020F0502020204030204" charset="0"/>
              <a:ea typeface="Asap" panose="020F0504030202060203"/>
              <a:cs typeface="Calibri" panose="020F0502020204030204" charset="0"/>
              <a:sym typeface="Asap" panose="020F0504030202060203"/>
            </a:endParaRPr>
          </a:p>
          <a:p>
            <a:pPr indent="457200" algn="just">
              <a:lnSpc>
                <a:spcPts val="5040"/>
              </a:lnSpc>
              <a:spcBef>
                <a:spcPct val="0"/>
              </a:spcBef>
            </a:pP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4.5</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Giao diện</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các</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trang dịch vụ</a:t>
            </a:r>
            <a:endPar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a:p>
            <a:pPr indent="0" algn="just" defTabSz="266700">
              <a:lnSpc>
                <a:spcPct val="150000"/>
              </a:lnSpc>
              <a:spcBef>
                <a:spcPct val="0"/>
              </a:spcBef>
              <a:spcAft>
                <a:spcPct val="0"/>
              </a:spcAft>
              <a:buNone/>
            </a:pPr>
            <a:r>
              <a:rPr lang="vi-VN" altLang="en-US" sz="3400">
                <a:latin typeface="Calibri" panose="020F0502020204030204" charset="0"/>
                <a:ea typeface="Times New Roman" panose="02020603050405020304"/>
                <a:cs typeface="Calibri" panose="020F0502020204030204" charset="0"/>
                <a:sym typeface="+mn-ea"/>
              </a:rPr>
              <a:t>T</a:t>
            </a:r>
            <a:r>
              <a:rPr lang="en-US" altLang="en-US" sz="3400">
                <a:latin typeface="Calibri" panose="020F0502020204030204" charset="0"/>
                <a:ea typeface="Times New Roman" panose="02020603050405020304"/>
                <a:cs typeface="Calibri" panose="020F0502020204030204" charset="0"/>
                <a:sym typeface="+mn-ea"/>
              </a:rPr>
              <a:t>rang </a:t>
            </a:r>
            <a:r>
              <a:rPr lang="vi-VN" altLang="en-US" sz="3400">
                <a:latin typeface="Calibri" panose="020F0502020204030204" charset="0"/>
                <a:ea typeface="Times New Roman" panose="02020603050405020304"/>
                <a:cs typeface="Calibri" panose="020F0502020204030204" charset="0"/>
                <a:sym typeface="+mn-ea"/>
              </a:rPr>
              <a:t>dịch vụ</a:t>
            </a:r>
            <a:r>
              <a:rPr lang="en-US" altLang="en-US" sz="3400">
                <a:latin typeface="Calibri" panose="020F0502020204030204" charset="0"/>
                <a:ea typeface="Times New Roman" panose="02020603050405020304"/>
                <a:cs typeface="Calibri" panose="020F0502020204030204" charset="0"/>
                <a:sym typeface="+mn-ea"/>
              </a:rPr>
              <a:t>:</a:t>
            </a:r>
            <a:endParaRPr lang="en-US" altLang="en-US" sz="34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latin typeface="Calibri" panose="020F0502020204030204" charset="0"/>
                <a:ea typeface="Times New Roman" panose="02020603050405020304"/>
                <a:cs typeface="Calibri" panose="020F0502020204030204" charset="0"/>
                <a:sym typeface="+mn-ea"/>
              </a:rPr>
              <a:t>Vai trò: Trình bày các dịch vụ chăm sóc thú cưng với hình ảnh sắc nét.  </a:t>
            </a:r>
            <a:endParaRPr lang="en-US" altLang="en-US" sz="34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latin typeface="Calibri" panose="020F0502020204030204" charset="0"/>
                <a:ea typeface="Times New Roman" panose="02020603050405020304"/>
                <a:cs typeface="Calibri" panose="020F0502020204030204" charset="0"/>
                <a:sym typeface="+mn-ea"/>
              </a:rPr>
              <a:t>Mục tiêu: Cung cấp thông tin và thu hút khách hàng tìm hiểu dịch vụ.  </a:t>
            </a:r>
            <a:endParaRPr lang="en-US" altLang="en-US" sz="34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latin typeface="Calibri" panose="020F0502020204030204" charset="0"/>
                <a:ea typeface="Times New Roman" panose="02020603050405020304"/>
                <a:cs typeface="Calibri" panose="020F0502020204030204" charset="0"/>
                <a:sym typeface="+mn-ea"/>
              </a:rPr>
              <a:t>Yêu cầu: Tích hợp các tính năng hỗ trợ việc giới thiệu dịch vụ hiệu quả. </a:t>
            </a:r>
            <a:endParaRPr 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pic>
        <p:nvPicPr>
          <p:cNvPr id="-2147482585" name="Picture -2147482586"/>
          <p:cNvPicPr>
            <a:picLocks noChangeAspect="1"/>
          </p:cNvPicPr>
          <p:nvPr/>
        </p:nvPicPr>
        <p:blipFill>
          <a:blip r:embed="rId5"/>
          <a:stretch>
            <a:fillRect/>
          </a:stretch>
        </p:blipFill>
        <p:spPr>
          <a:xfrm>
            <a:off x="1981200" y="6249670"/>
            <a:ext cx="6600825" cy="2458720"/>
          </a:xfrm>
          <a:prstGeom prst="rect">
            <a:avLst/>
          </a:prstGeom>
          <a:noFill/>
          <a:ln w="9525" cap="flat" cmpd="sng">
            <a:solidFill>
              <a:srgbClr val="A6A6A6"/>
            </a:solidFill>
            <a:prstDash val="solid"/>
            <a:miter/>
            <a:headEnd type="none" w="med" len="med"/>
            <a:tailEnd type="none" w="med" len="med"/>
          </a:ln>
        </p:spPr>
      </p:pic>
      <p:sp>
        <p:nvSpPr>
          <p:cNvPr id="21" name="Text Box 20"/>
          <p:cNvSpPr txBox="1"/>
          <p:nvPr/>
        </p:nvSpPr>
        <p:spPr>
          <a:xfrm rot="21120000">
            <a:off x="-5269230" y="4228783"/>
            <a:ext cx="5080000" cy="1106805"/>
          </a:xfrm>
          <a:prstGeom prst="rect">
            <a:avLst/>
          </a:prstGeom>
        </p:spPr>
        <p:txBody>
          <a:bodyPr>
            <a:spAutoFit/>
          </a:bodyPr>
          <a:p>
            <a:pPr indent="0" algn="ctr" defTabSz="266700">
              <a:lnSpc>
                <a:spcPct val="150000"/>
              </a:lnSpc>
              <a:spcBef>
                <a:spcPct val="0"/>
              </a:spcBef>
              <a:spcAft>
                <a:spcPct val="0"/>
              </a:spcAft>
            </a:pPr>
            <a:r>
              <a:rPr sz="2200" i="1">
                <a:solidFill>
                  <a:srgbClr val="000000"/>
                </a:solidFill>
                <a:latin typeface="Calibri" panose="020F0502020204030204" charset="0"/>
                <a:ea typeface="Times New Roman" panose="02020603050405020304"/>
                <a:cs typeface="Calibri" panose="020F0502020204030204" charset="0"/>
              </a:rPr>
              <a:t>Hình 4.8: Giao diện trang dịch vụ chăm sóc sắc đẹp</a:t>
            </a:r>
            <a:endParaRPr sz="2200" i="1">
              <a:solidFill>
                <a:srgbClr val="000000"/>
              </a:solidFill>
              <a:latin typeface="Calibri" panose="020F0502020204030204" charset="0"/>
              <a:ea typeface="Times New Roman" panose="02020603050405020304"/>
              <a:cs typeface="Calibri" panose="020F0502020204030204" charset="0"/>
            </a:endParaRPr>
          </a:p>
        </p:txBody>
      </p:sp>
      <p:pic>
        <p:nvPicPr>
          <p:cNvPr id="-2147482586" name="Picture -2147482587"/>
          <p:cNvPicPr>
            <a:picLocks noChangeAspect="1"/>
          </p:cNvPicPr>
          <p:nvPr/>
        </p:nvPicPr>
        <p:blipFill>
          <a:blip r:embed="rId6"/>
          <a:stretch>
            <a:fillRect/>
          </a:stretch>
        </p:blipFill>
        <p:spPr>
          <a:xfrm>
            <a:off x="10287000" y="6210300"/>
            <a:ext cx="6600825" cy="2492375"/>
          </a:xfrm>
          <a:prstGeom prst="rect">
            <a:avLst/>
          </a:prstGeom>
          <a:noFill/>
          <a:ln w="9525" cap="flat" cmpd="sng">
            <a:solidFill>
              <a:srgbClr val="A6A6A6"/>
            </a:solidFill>
            <a:prstDash val="solid"/>
            <a:miter/>
            <a:headEnd type="none" w="med" len="med"/>
            <a:tailEnd type="none" w="med" len="med"/>
          </a:ln>
        </p:spPr>
      </p:pic>
      <p:grpSp>
        <p:nvGrpSpPr>
          <p:cNvPr id="22" name="Group 4"/>
          <p:cNvGrpSpPr/>
          <p:nvPr/>
        </p:nvGrpSpPr>
        <p:grpSpPr>
          <a:xfrm rot="0">
            <a:off x="1501775" y="9168130"/>
            <a:ext cx="7499985" cy="1019175"/>
            <a:chOff x="0" y="-4005"/>
            <a:chExt cx="4862270" cy="1285446"/>
          </a:xfrm>
        </p:grpSpPr>
        <p:sp>
          <p:nvSpPr>
            <p:cNvPr id="23" name="Freeform 5"/>
            <p:cNvSpPr/>
            <p:nvPr/>
          </p:nvSpPr>
          <p:spPr>
            <a:xfrm>
              <a:off x="0" y="-4005"/>
              <a:ext cx="4862270" cy="1285446"/>
            </a:xfrm>
            <a:custGeom>
              <a:avLst/>
              <a:gdLst/>
              <a:ahLst/>
              <a:cxnLst/>
              <a:rect l="l" t="t" r="r" b="b"/>
              <a:pathLst>
                <a:path w="4862210" h="2870155">
                  <a:moveTo>
                    <a:pt x="4234432" y="2815677"/>
                  </a:moveTo>
                  <a:cubicBezTo>
                    <a:pt x="4234432" y="2815677"/>
                    <a:pt x="3503557" y="2870155"/>
                    <a:pt x="2905009" y="2867534"/>
                  </a:cubicBezTo>
                  <a:cubicBezTo>
                    <a:pt x="2030429" y="2865371"/>
                    <a:pt x="1057074" y="2857547"/>
                    <a:pt x="1057074" y="2857547"/>
                  </a:cubicBezTo>
                  <a:cubicBezTo>
                    <a:pt x="812932" y="2848712"/>
                    <a:pt x="449110" y="2827482"/>
                    <a:pt x="282371" y="2769304"/>
                  </a:cubicBezTo>
                  <a:cubicBezTo>
                    <a:pt x="4469" y="2672341"/>
                    <a:pt x="0" y="2499062"/>
                    <a:pt x="0" y="2006712"/>
                  </a:cubicBezTo>
                  <a:cubicBezTo>
                    <a:pt x="8536" y="491230"/>
                    <a:pt x="0" y="345608"/>
                    <a:pt x="77597" y="223930"/>
                  </a:cubicBezTo>
                  <a:cubicBezTo>
                    <a:pt x="217372" y="4759"/>
                    <a:pt x="519255" y="4073"/>
                    <a:pt x="937909" y="4073"/>
                  </a:cubicBezTo>
                  <a:cubicBezTo>
                    <a:pt x="937909" y="4073"/>
                    <a:pt x="1663465" y="15681"/>
                    <a:pt x="2582522" y="7673"/>
                  </a:cubicBezTo>
                  <a:cubicBezTo>
                    <a:pt x="3284630" y="0"/>
                    <a:pt x="4001363" y="6979"/>
                    <a:pt x="4001363" y="6979"/>
                  </a:cubicBezTo>
                  <a:cubicBezTo>
                    <a:pt x="4369671" y="14458"/>
                    <a:pt x="4507931" y="42638"/>
                    <a:pt x="4705671" y="165219"/>
                  </a:cubicBezTo>
                  <a:cubicBezTo>
                    <a:pt x="4856688" y="258836"/>
                    <a:pt x="4862210" y="476157"/>
                    <a:pt x="4853070" y="2006694"/>
                  </a:cubicBezTo>
                  <a:cubicBezTo>
                    <a:pt x="4853069" y="2617028"/>
                    <a:pt x="4810285" y="2765615"/>
                    <a:pt x="4234432" y="2815677"/>
                  </a:cubicBezTo>
                  <a:close/>
                </a:path>
              </a:pathLst>
            </a:custGeom>
            <a:solidFill>
              <a:srgbClr val="FFF9ED"/>
            </a:solidFill>
          </p:spPr>
          <p:txBody>
            <a:bodyPr anchor="ctr" anchorCtr="0"/>
            <a:p>
              <a:pPr algn="ctr">
                <a:lnSpc>
                  <a:spcPct val="100000"/>
                </a:lnSpc>
              </a:pPr>
              <a:r>
                <a:rPr lang="en-US" altLang="en-US" sz="3200">
                  <a:latin typeface="Calibri" panose="020F0502020204030204" charset="0"/>
                  <a:cs typeface="Calibri" panose="020F0502020204030204" charset="0"/>
                </a:rPr>
                <a:t>Hình 4.</a:t>
              </a:r>
              <a:r>
                <a:rPr lang="vi-VN" altLang="en-US" sz="3200">
                  <a:latin typeface="Calibri" panose="020F0502020204030204" charset="0"/>
                  <a:cs typeface="Calibri" panose="020F0502020204030204" charset="0"/>
                </a:rPr>
                <a:t>6</a:t>
              </a:r>
              <a:r>
                <a:rPr lang="en-US" altLang="en-US" sz="3200">
                  <a:latin typeface="Calibri" panose="020F0502020204030204" charset="0"/>
                  <a:cs typeface="Calibri" panose="020F0502020204030204" charset="0"/>
                </a:rPr>
                <a:t>: Giao diện trang dịch vụ ch</a:t>
              </a:r>
              <a:r>
                <a:rPr lang="" altLang="en-US" sz="3200">
                  <a:latin typeface="Calibri" panose="020F0502020204030204" charset="0"/>
                  <a:cs typeface="Calibri" panose="020F0502020204030204" charset="0"/>
                </a:rPr>
                <a:t>ă</a:t>
              </a:r>
              <a:r>
                <a:rPr lang="en-US" altLang="en-US" sz="3200">
                  <a:latin typeface="Calibri" panose="020F0502020204030204" charset="0"/>
                  <a:cs typeface="Calibri" panose="020F0502020204030204" charset="0"/>
                </a:rPr>
                <a:t>m sóc sắc </a:t>
              </a:r>
              <a:r>
                <a:rPr lang="" altLang="en-US" sz="3200">
                  <a:latin typeface="Calibri" panose="020F0502020204030204" charset="0"/>
                  <a:cs typeface="Calibri" panose="020F0502020204030204" charset="0"/>
                </a:rPr>
                <a:t>đ</a:t>
              </a:r>
              <a:r>
                <a:rPr lang="en-US" altLang="en-US" sz="3200">
                  <a:latin typeface="Calibri" panose="020F0502020204030204" charset="0"/>
                  <a:cs typeface="Calibri" panose="020F0502020204030204" charset="0"/>
                </a:rPr>
                <a:t>ẹp</a:t>
              </a:r>
              <a:endParaRPr lang="en-US" altLang="en-US" sz="3200">
                <a:latin typeface="Calibri" panose="020F0502020204030204" charset="0"/>
                <a:cs typeface="Calibri" panose="020F0502020204030204" charset="0"/>
              </a:endParaRPr>
            </a:p>
          </p:txBody>
        </p:sp>
      </p:grpSp>
      <p:sp>
        <p:nvSpPr>
          <p:cNvPr id="27" name="Freeform 27"/>
          <p:cNvSpPr/>
          <p:nvPr/>
        </p:nvSpPr>
        <p:spPr>
          <a:xfrm>
            <a:off x="1499235" y="5810885"/>
            <a:ext cx="7502525" cy="332486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9ED"/>
          </a:solidFill>
        </p:spPr>
      </p:sp>
      <p:sp>
        <p:nvSpPr>
          <p:cNvPr id="35" name="Freeform 5"/>
          <p:cNvSpPr/>
          <p:nvPr/>
        </p:nvSpPr>
        <p:spPr>
          <a:xfrm>
            <a:off x="9829800" y="9182100"/>
            <a:ext cx="7503160" cy="1019175"/>
          </a:xfrm>
          <a:custGeom>
            <a:avLst/>
            <a:gdLst/>
            <a:ahLst/>
            <a:cxnLst/>
            <a:rect l="l" t="t" r="r" b="b"/>
            <a:pathLst>
              <a:path w="4862210" h="2870155">
                <a:moveTo>
                  <a:pt x="4234432" y="2815677"/>
                </a:moveTo>
                <a:cubicBezTo>
                  <a:pt x="4234432" y="2815677"/>
                  <a:pt x="3503557" y="2870155"/>
                  <a:pt x="2905009" y="2867534"/>
                </a:cubicBezTo>
                <a:cubicBezTo>
                  <a:pt x="2030429" y="2865371"/>
                  <a:pt x="1057074" y="2857547"/>
                  <a:pt x="1057074" y="2857547"/>
                </a:cubicBezTo>
                <a:cubicBezTo>
                  <a:pt x="812932" y="2848712"/>
                  <a:pt x="449110" y="2827482"/>
                  <a:pt x="282371" y="2769304"/>
                </a:cubicBezTo>
                <a:cubicBezTo>
                  <a:pt x="4469" y="2672341"/>
                  <a:pt x="0" y="2499062"/>
                  <a:pt x="0" y="2006712"/>
                </a:cubicBezTo>
                <a:cubicBezTo>
                  <a:pt x="8536" y="491230"/>
                  <a:pt x="0" y="345608"/>
                  <a:pt x="77597" y="223930"/>
                </a:cubicBezTo>
                <a:cubicBezTo>
                  <a:pt x="217372" y="4759"/>
                  <a:pt x="519255" y="4073"/>
                  <a:pt x="937909" y="4073"/>
                </a:cubicBezTo>
                <a:cubicBezTo>
                  <a:pt x="937909" y="4073"/>
                  <a:pt x="1663465" y="15681"/>
                  <a:pt x="2582522" y="7673"/>
                </a:cubicBezTo>
                <a:cubicBezTo>
                  <a:pt x="3284630" y="0"/>
                  <a:pt x="4001363" y="6979"/>
                  <a:pt x="4001363" y="6979"/>
                </a:cubicBezTo>
                <a:cubicBezTo>
                  <a:pt x="4369671" y="14458"/>
                  <a:pt x="4507931" y="42638"/>
                  <a:pt x="4705671" y="165219"/>
                </a:cubicBezTo>
                <a:cubicBezTo>
                  <a:pt x="4856688" y="258836"/>
                  <a:pt x="4862210" y="476157"/>
                  <a:pt x="4853070" y="2006694"/>
                </a:cubicBezTo>
                <a:cubicBezTo>
                  <a:pt x="4853069" y="2617028"/>
                  <a:pt x="4810285" y="2765615"/>
                  <a:pt x="4234432" y="2815677"/>
                </a:cubicBezTo>
                <a:close/>
              </a:path>
            </a:pathLst>
          </a:custGeom>
          <a:solidFill>
            <a:srgbClr val="FFF9ED"/>
          </a:solidFill>
        </p:spPr>
        <p:txBody>
          <a:bodyPr anchor="ctr" anchorCtr="0"/>
          <a:p>
            <a:pPr algn="ctr">
              <a:lnSpc>
                <a:spcPct val="100000"/>
              </a:lnSpc>
            </a:pPr>
            <a:r>
              <a:rPr lang="en-US" altLang="en-US" sz="3200" dirty="0">
                <a:latin typeface="Calibri" panose="020F0502020204030204" charset="0"/>
                <a:cs typeface="Calibri" panose="020F0502020204030204" charset="0"/>
                <a:sym typeface="+mn-ea"/>
              </a:rPr>
              <a:t>Hình 4.</a:t>
            </a:r>
            <a:r>
              <a:rPr lang="vi-VN" altLang="en-US" sz="3200" dirty="0">
                <a:latin typeface="Calibri" panose="020F0502020204030204" charset="0"/>
                <a:cs typeface="Calibri" panose="020F0502020204030204" charset="0"/>
                <a:sym typeface="+mn-ea"/>
              </a:rPr>
              <a:t>7</a:t>
            </a:r>
            <a:r>
              <a:rPr lang="en-US" altLang="en-US" sz="3200" dirty="0">
                <a:latin typeface="Calibri" panose="020F0502020204030204" charset="0"/>
                <a:cs typeface="Calibri" panose="020F0502020204030204" charset="0"/>
                <a:sym typeface="+mn-ea"/>
              </a:rPr>
              <a:t>: Giao diện trang dịch vụ ch</a:t>
            </a:r>
            <a:r>
              <a:rPr lang="" altLang="en-US" sz="3200" dirty="0">
                <a:latin typeface="Calibri" panose="020F0502020204030204" charset="0"/>
                <a:cs typeface="Calibri" panose="020F0502020204030204" charset="0"/>
                <a:sym typeface="+mn-ea"/>
              </a:rPr>
              <a:t>ă</a:t>
            </a:r>
            <a:r>
              <a:rPr lang="en-US" altLang="en-US" sz="3200" dirty="0">
                <a:latin typeface="Calibri" panose="020F0502020204030204" charset="0"/>
                <a:cs typeface="Calibri" panose="020F0502020204030204" charset="0"/>
                <a:sym typeface="+mn-ea"/>
              </a:rPr>
              <a:t>m sóc sức khỏe</a:t>
            </a:r>
            <a:endParaRPr lang="en-US" altLang="en-US" sz="3200" dirty="0">
              <a:latin typeface="Calibri" panose="020F0502020204030204" charset="0"/>
              <a:cs typeface="Calibri" panose="020F0502020204030204" charset="0"/>
              <a:sym typeface="+mn-ea"/>
            </a:endParaRPr>
          </a:p>
        </p:txBody>
      </p:sp>
      <p:sp>
        <p:nvSpPr>
          <p:cNvPr id="28" name="Freeform 27"/>
          <p:cNvSpPr/>
          <p:nvPr/>
        </p:nvSpPr>
        <p:spPr>
          <a:xfrm>
            <a:off x="9829800" y="5810885"/>
            <a:ext cx="7502525" cy="332486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9ED"/>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9ED"/>
        </a:solidFill>
        <a:effectLst/>
      </p:bgPr>
    </p:bg>
    <p:spTree>
      <p:nvGrpSpPr>
        <p:cNvPr id="1" name=""/>
        <p:cNvGrpSpPr/>
        <p:nvPr/>
      </p:nvGrpSpPr>
      <p:grpSpPr>
        <a:xfrm>
          <a:off x="0" y="0"/>
          <a:ext cx="0" cy="0"/>
          <a:chOff x="0" y="0"/>
          <a:chExt cx="0" cy="0"/>
        </a:xfrm>
      </p:grpSpPr>
      <p:sp>
        <p:nvSpPr>
          <p:cNvPr id="5" name="Freeform 5"/>
          <p:cNvSpPr/>
          <p:nvPr/>
        </p:nvSpPr>
        <p:spPr>
          <a:xfrm rot="2169688">
            <a:off x="13743164" y="313275"/>
            <a:ext cx="1750852" cy="922554"/>
          </a:xfrm>
          <a:custGeom>
            <a:avLst/>
            <a:gdLst/>
            <a:ahLst/>
            <a:cxnLst/>
            <a:rect l="l" t="t" r="r" b="b"/>
            <a:pathLst>
              <a:path w="1750852" h="922554">
                <a:moveTo>
                  <a:pt x="0" y="0"/>
                </a:moveTo>
                <a:lnTo>
                  <a:pt x="1750853" y="0"/>
                </a:lnTo>
                <a:lnTo>
                  <a:pt x="1750853" y="922554"/>
                </a:lnTo>
                <a:lnTo>
                  <a:pt x="0" y="92255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p>
            <a:endParaRPr lang="en-US"/>
          </a:p>
        </p:txBody>
      </p:sp>
      <p:sp>
        <p:nvSpPr>
          <p:cNvPr id="10" name="TextBox 10"/>
          <p:cNvSpPr txBox="1"/>
          <p:nvPr/>
        </p:nvSpPr>
        <p:spPr>
          <a:xfrm>
            <a:off x="1942465" y="495300"/>
            <a:ext cx="14480540" cy="9540875"/>
          </a:xfrm>
          <a:prstGeom prst="rect">
            <a:avLst/>
          </a:prstGeom>
        </p:spPr>
        <p:txBody>
          <a:bodyPr wrap="square" lIns="0" tIns="0" rIns="0" bIns="0" rtlCol="0" anchor="t">
            <a:spAutoFit/>
          </a:bodyPr>
          <a:lstStyle/>
          <a:p>
            <a:pPr algn="ctr">
              <a:lnSpc>
                <a:spcPts val="8400"/>
              </a:lnSpc>
            </a:pPr>
            <a:r>
              <a:rPr lang="en-US"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1.</a:t>
            </a:r>
            <a:r>
              <a:rPr lang="vi-VN"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 </a:t>
            </a:r>
            <a:r>
              <a:rPr lang="en-US"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Lý do chọn đề tài</a:t>
            </a:r>
            <a:r>
              <a:rPr lang="vi-VN"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 m</a:t>
            </a:r>
            <a:r>
              <a:rPr lang="en-US"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ục tiêu nghiên cứu</a:t>
            </a:r>
            <a:endParaRPr lang="en-US"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endParaRPr>
          </a:p>
          <a:p>
            <a:pPr algn="just">
              <a:lnSpc>
                <a:spcPts val="8400"/>
              </a:lnSpc>
            </a:pPr>
            <a:r>
              <a:rPr lang="vi-VN" altLang="en-US" sz="4000" b="1">
                <a:latin typeface="Calibri" panose="020F0502020204030204" charset="0"/>
                <a:cs typeface="Calibri" panose="020F0502020204030204" charset="0"/>
                <a:sym typeface="+mn-ea"/>
              </a:rPr>
              <a:t>Lí do chọn đề tài</a:t>
            </a:r>
            <a:endParaRPr lang="vi-VN" altLang="en-US" sz="4000" b="1">
              <a:latin typeface="Calibri" panose="020F0502020204030204" charset="0"/>
              <a:cs typeface="Calibri" panose="020F0502020204030204" charset="0"/>
            </a:endParaRPr>
          </a:p>
          <a:p>
            <a:pPr marL="457200" indent="-457200" algn="just">
              <a:lnSpc>
                <a:spcPct val="150000"/>
              </a:lnSpc>
              <a:buFont typeface="Wingdings" panose="05000000000000000000" charset="0"/>
              <a:buChar char="ü"/>
            </a:pPr>
            <a:r>
              <a:rPr lang="en-US" altLang="en-US" sz="3200">
                <a:latin typeface="Calibri" panose="020F0502020204030204" charset="0"/>
                <a:cs typeface="Calibri" panose="020F0502020204030204" charset="0"/>
                <a:sym typeface="+mn-ea"/>
              </a:rPr>
              <a:t>Tăng nhu cầu chăm sóc thú cưng:</a:t>
            </a:r>
            <a:endParaRPr lang="en-US" altLang="en-US" sz="3200">
              <a:latin typeface="Calibri" panose="020F0502020204030204" charset="0"/>
              <a:cs typeface="Calibri" panose="020F0502020204030204" charset="0"/>
            </a:endParaRPr>
          </a:p>
          <a:p>
            <a:pPr marL="914400" lvl="1" indent="-457200" algn="just">
              <a:lnSpc>
                <a:spcPct val="150000"/>
              </a:lnSpc>
              <a:buFont typeface="Times New Roman" panose="02020603050405020304" charset="0"/>
              <a:buChar char="+"/>
            </a:pPr>
            <a:r>
              <a:rPr lang="en-US" altLang="en-US" sz="3200">
                <a:latin typeface="Calibri" panose="020F0502020204030204" charset="0"/>
                <a:cs typeface="Calibri" panose="020F0502020204030204" charset="0"/>
                <a:sym typeface="+mn-ea"/>
              </a:rPr>
              <a:t>Thú cưng ngày càng trở thành người bạn thân thiết của con người, góp phần giúp tinh thần vui vẻ, thoải mái.</a:t>
            </a:r>
            <a:endParaRPr lang="en-US" altLang="en-US" sz="3200">
              <a:latin typeface="Calibri" panose="020F0502020204030204" charset="0"/>
              <a:cs typeface="Calibri" panose="020F0502020204030204" charset="0"/>
            </a:endParaRPr>
          </a:p>
          <a:p>
            <a:pPr marL="914400" lvl="1" indent="-457200" algn="just">
              <a:lnSpc>
                <a:spcPct val="150000"/>
              </a:lnSpc>
              <a:buFont typeface="Times New Roman" panose="02020603050405020304" charset="0"/>
              <a:buChar char="+"/>
            </a:pPr>
            <a:r>
              <a:rPr lang="en-US" altLang="en-US" sz="3200">
                <a:latin typeface="Calibri" panose="020F0502020204030204" charset="0"/>
                <a:cs typeface="Calibri" panose="020F0502020204030204" charset="0"/>
                <a:sym typeface="+mn-ea"/>
              </a:rPr>
              <a:t>Người nuôi thú cưng sẵn sàng chi trả nhiều tiền để đảm bảo thú cưng của mình được trải nghiệm dịch vụ chăm sóc tốt nhất.</a:t>
            </a:r>
            <a:endParaRPr lang="en-US" altLang="en-US" sz="3200">
              <a:latin typeface="Calibri" panose="020F0502020204030204" charset="0"/>
              <a:cs typeface="Calibri" panose="020F0502020204030204" charset="0"/>
            </a:endParaRPr>
          </a:p>
          <a:p>
            <a:pPr marL="457200" indent="-457200" algn="just">
              <a:lnSpc>
                <a:spcPct val="150000"/>
              </a:lnSpc>
              <a:buFont typeface="Wingdings" panose="05000000000000000000" charset="0"/>
              <a:buChar char="ü"/>
            </a:pPr>
            <a:r>
              <a:rPr lang="en-US" altLang="en-US" sz="3200">
                <a:latin typeface="Calibri" panose="020F0502020204030204" charset="0"/>
                <a:cs typeface="Calibri" panose="020F0502020204030204" charset="0"/>
                <a:sym typeface="+mn-ea"/>
              </a:rPr>
              <a:t>Tiềm năng thị trường lớn:</a:t>
            </a:r>
            <a:endParaRPr lang="en-US" altLang="en-US" sz="3200">
              <a:latin typeface="Calibri" panose="020F0502020204030204" charset="0"/>
              <a:cs typeface="Calibri" panose="020F0502020204030204" charset="0"/>
            </a:endParaRPr>
          </a:p>
          <a:p>
            <a:pPr marL="914400" lvl="1" indent="-457200" algn="just">
              <a:lnSpc>
                <a:spcPct val="150000"/>
              </a:lnSpc>
              <a:buFont typeface="Times New Roman" panose="02020603050405020304" charset="0"/>
              <a:buChar char="+"/>
            </a:pPr>
            <a:r>
              <a:rPr lang="en-US" altLang="en-US" sz="3200">
                <a:latin typeface="Calibri" panose="020F0502020204030204" charset="0"/>
                <a:cs typeface="Calibri" panose="020F0502020204030204" charset="0"/>
                <a:sym typeface="+mn-ea"/>
              </a:rPr>
              <a:t>Số lượng thú cưng tăng nhanh kéo theo nhu cầu dịch vụ chăm sóc như thú y, spa, và lưu trú cũng tăng mạnh.</a:t>
            </a:r>
            <a:endParaRPr lang="en-US" altLang="en-US" sz="3200">
              <a:latin typeface="Calibri" panose="020F0502020204030204" charset="0"/>
              <a:cs typeface="Calibri" panose="020F0502020204030204" charset="0"/>
            </a:endParaRPr>
          </a:p>
          <a:p>
            <a:pPr marL="914400" lvl="1" indent="-457200" algn="just">
              <a:lnSpc>
                <a:spcPct val="150000"/>
              </a:lnSpc>
              <a:buFont typeface="Times New Roman" panose="02020603050405020304" charset="0"/>
              <a:buChar char="+"/>
            </a:pPr>
            <a:r>
              <a:rPr lang="en-US" altLang="en-US" sz="3200">
                <a:latin typeface="Calibri" panose="020F0502020204030204" charset="0"/>
                <a:cs typeface="Calibri" panose="020F0502020204030204" charset="0"/>
                <a:sym typeface="+mn-ea"/>
              </a:rPr>
              <a:t>Ngành dịch vụ thú cưng không chịu nhiều tác động từ nền kinh tế và có lượng khách hàng ổn định.</a:t>
            </a:r>
            <a:endParaRPr lang="en-US" altLang="en-US" sz="3200" b="1" u="none">
              <a:solidFill>
                <a:srgbClr val="272626"/>
              </a:solidFill>
              <a:latin typeface="Arial" panose="020B0604020202020204" pitchFamily="34" charset="0"/>
              <a:ea typeface="Sriracha" panose="00000500000000000000"/>
              <a:cs typeface="Arial" panose="020B0604020202020204" pitchFamily="34" charset="0"/>
              <a:sym typeface="Sriracha" panose="000005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ED8FF"/>
        </a:solidFill>
        <a:effectLst/>
      </p:bgPr>
    </p:bg>
    <p:spTree>
      <p:nvGrpSpPr>
        <p:cNvPr id="1" name=""/>
        <p:cNvGrpSpPr/>
        <p:nvPr/>
      </p:nvGrpSpPr>
      <p:grpSpPr>
        <a:xfrm>
          <a:off x="0" y="0"/>
          <a:ext cx="0" cy="0"/>
          <a:chOff x="0" y="0"/>
          <a:chExt cx="0" cy="0"/>
        </a:xfrm>
      </p:grpSpPr>
      <p:grpSp>
        <p:nvGrpSpPr>
          <p:cNvPr id="2" name="Group 2"/>
          <p:cNvGrpSpPr/>
          <p:nvPr/>
        </p:nvGrpSpPr>
        <p:grpSpPr>
          <a:xfrm rot="0">
            <a:off x="1501140" y="1133475"/>
            <a:ext cx="15979140" cy="2067560"/>
            <a:chOff x="0" y="0"/>
            <a:chExt cx="1801589" cy="1709420"/>
          </a:xfrm>
        </p:grpSpPr>
        <p:sp>
          <p:nvSpPr>
            <p:cNvPr id="3" name="Freeform 3"/>
            <p:cNvSpPr/>
            <p:nvPr/>
          </p:nvSpPr>
          <p:spPr>
            <a:xfrm>
              <a:off x="0" y="-1270"/>
              <a:ext cx="1802859" cy="1708150"/>
            </a:xfrm>
            <a:custGeom>
              <a:avLst/>
              <a:gdLst/>
              <a:ahLst/>
              <a:cxnLst/>
              <a:rect l="l" t="t" r="r" b="b"/>
              <a:pathLst>
                <a:path w="1802859" h="1708150">
                  <a:moveTo>
                    <a:pt x="1791429" y="27940"/>
                  </a:moveTo>
                  <a:cubicBezTo>
                    <a:pt x="1782539" y="24130"/>
                    <a:pt x="1773649" y="21590"/>
                    <a:pt x="1764759" y="21590"/>
                  </a:cubicBezTo>
                  <a:cubicBezTo>
                    <a:pt x="1738089" y="20320"/>
                    <a:pt x="1711243" y="20320"/>
                    <a:pt x="1682909" y="17780"/>
                  </a:cubicBezTo>
                  <a:cubicBezTo>
                    <a:pt x="1618146" y="12700"/>
                    <a:pt x="1554731" y="6350"/>
                    <a:pt x="1489968" y="3810"/>
                  </a:cubicBezTo>
                  <a:cubicBezTo>
                    <a:pt x="1437347" y="1270"/>
                    <a:pt x="1386076" y="3810"/>
                    <a:pt x="1333456" y="2540"/>
                  </a:cubicBezTo>
                  <a:cubicBezTo>
                    <a:pt x="1310518" y="2540"/>
                    <a:pt x="1287581" y="0"/>
                    <a:pt x="1264644" y="2540"/>
                  </a:cubicBezTo>
                  <a:cubicBezTo>
                    <a:pt x="1209325" y="10160"/>
                    <a:pt x="1154006" y="11430"/>
                    <a:pt x="1097338" y="8890"/>
                  </a:cubicBezTo>
                  <a:cubicBezTo>
                    <a:pt x="1069004" y="7620"/>
                    <a:pt x="1040670" y="7620"/>
                    <a:pt x="1012336" y="7620"/>
                  </a:cubicBezTo>
                  <a:cubicBezTo>
                    <a:pt x="961065" y="7620"/>
                    <a:pt x="909794" y="7620"/>
                    <a:pt x="858522" y="6350"/>
                  </a:cubicBezTo>
                  <a:cubicBezTo>
                    <a:pt x="804553" y="5080"/>
                    <a:pt x="272951" y="2540"/>
                    <a:pt x="220331" y="1270"/>
                  </a:cubicBezTo>
                  <a:cubicBezTo>
                    <a:pt x="177155" y="0"/>
                    <a:pt x="135329" y="1270"/>
                    <a:pt x="92153" y="1270"/>
                  </a:cubicBezTo>
                  <a:cubicBezTo>
                    <a:pt x="62470" y="1270"/>
                    <a:pt x="33020" y="3810"/>
                    <a:pt x="5080" y="5080"/>
                  </a:cubicBezTo>
                  <a:cubicBezTo>
                    <a:pt x="3810" y="5080"/>
                    <a:pt x="2540" y="7620"/>
                    <a:pt x="0" y="8890"/>
                  </a:cubicBezTo>
                  <a:cubicBezTo>
                    <a:pt x="1270" y="21590"/>
                    <a:pt x="3810" y="34290"/>
                    <a:pt x="5080" y="46990"/>
                  </a:cubicBezTo>
                  <a:cubicBezTo>
                    <a:pt x="15240" y="118110"/>
                    <a:pt x="16510" y="190500"/>
                    <a:pt x="17780" y="261620"/>
                  </a:cubicBezTo>
                  <a:cubicBezTo>
                    <a:pt x="19050" y="334010"/>
                    <a:pt x="17780" y="406400"/>
                    <a:pt x="16510" y="480060"/>
                  </a:cubicBezTo>
                  <a:cubicBezTo>
                    <a:pt x="15240" y="554990"/>
                    <a:pt x="2540" y="1341120"/>
                    <a:pt x="2540" y="1416050"/>
                  </a:cubicBezTo>
                  <a:cubicBezTo>
                    <a:pt x="2540" y="1489710"/>
                    <a:pt x="1270" y="1563370"/>
                    <a:pt x="0" y="1637030"/>
                  </a:cubicBezTo>
                  <a:cubicBezTo>
                    <a:pt x="0" y="1653540"/>
                    <a:pt x="3810" y="1663700"/>
                    <a:pt x="15240" y="1668780"/>
                  </a:cubicBezTo>
                  <a:cubicBezTo>
                    <a:pt x="22860" y="1672590"/>
                    <a:pt x="31750" y="1675130"/>
                    <a:pt x="40640" y="1676400"/>
                  </a:cubicBezTo>
                  <a:cubicBezTo>
                    <a:pt x="90804" y="1681480"/>
                    <a:pt x="142075" y="1685290"/>
                    <a:pt x="193346" y="1690370"/>
                  </a:cubicBezTo>
                  <a:cubicBezTo>
                    <a:pt x="221680" y="1692910"/>
                    <a:pt x="250014" y="1697990"/>
                    <a:pt x="278348" y="1699260"/>
                  </a:cubicBezTo>
                  <a:cubicBezTo>
                    <a:pt x="325572" y="1701800"/>
                    <a:pt x="851776" y="1703070"/>
                    <a:pt x="899000" y="1704340"/>
                  </a:cubicBezTo>
                  <a:cubicBezTo>
                    <a:pt x="905746" y="1704340"/>
                    <a:pt x="912492" y="1704340"/>
                    <a:pt x="919238" y="1704340"/>
                  </a:cubicBezTo>
                  <a:cubicBezTo>
                    <a:pt x="951620" y="1704340"/>
                    <a:pt x="985351" y="1703070"/>
                    <a:pt x="1017733" y="1703070"/>
                  </a:cubicBezTo>
                  <a:cubicBezTo>
                    <a:pt x="1055512" y="1703070"/>
                    <a:pt x="1091941" y="1704340"/>
                    <a:pt x="1129720" y="1704340"/>
                  </a:cubicBezTo>
                  <a:cubicBezTo>
                    <a:pt x="1185039" y="1704340"/>
                    <a:pt x="1241707" y="1704340"/>
                    <a:pt x="1297026" y="1704340"/>
                  </a:cubicBezTo>
                  <a:cubicBezTo>
                    <a:pt x="1348297" y="1704340"/>
                    <a:pt x="1399568" y="1705610"/>
                    <a:pt x="1450840" y="1706880"/>
                  </a:cubicBezTo>
                  <a:cubicBezTo>
                    <a:pt x="1473777" y="1706880"/>
                    <a:pt x="1498063" y="1708150"/>
                    <a:pt x="1521000" y="1708150"/>
                  </a:cubicBezTo>
                  <a:cubicBezTo>
                    <a:pt x="1595208" y="1706880"/>
                    <a:pt x="1668067" y="1700530"/>
                    <a:pt x="1741899" y="1700530"/>
                  </a:cubicBezTo>
                  <a:cubicBezTo>
                    <a:pt x="1745709" y="1700530"/>
                    <a:pt x="1750789" y="1697990"/>
                    <a:pt x="1754599" y="1695450"/>
                  </a:cubicBezTo>
                  <a:cubicBezTo>
                    <a:pt x="1759679" y="1691640"/>
                    <a:pt x="1762219" y="1685290"/>
                    <a:pt x="1764759" y="1682750"/>
                  </a:cubicBezTo>
                  <a:cubicBezTo>
                    <a:pt x="1766029" y="1628140"/>
                    <a:pt x="1767299" y="1574800"/>
                    <a:pt x="1768569" y="1521460"/>
                  </a:cubicBezTo>
                  <a:cubicBezTo>
                    <a:pt x="1769839" y="1438910"/>
                    <a:pt x="1779999" y="646430"/>
                    <a:pt x="1781269" y="563880"/>
                  </a:cubicBezTo>
                  <a:cubicBezTo>
                    <a:pt x="1781269" y="514350"/>
                    <a:pt x="1782539" y="464820"/>
                    <a:pt x="1783809" y="415290"/>
                  </a:cubicBezTo>
                  <a:cubicBezTo>
                    <a:pt x="1785079" y="361950"/>
                    <a:pt x="1786349" y="308610"/>
                    <a:pt x="1788889" y="255270"/>
                  </a:cubicBezTo>
                  <a:cubicBezTo>
                    <a:pt x="1790159" y="223520"/>
                    <a:pt x="1790159" y="190500"/>
                    <a:pt x="1795239" y="158750"/>
                  </a:cubicBezTo>
                  <a:cubicBezTo>
                    <a:pt x="1800319" y="120650"/>
                    <a:pt x="1802859" y="83820"/>
                    <a:pt x="1801589" y="44450"/>
                  </a:cubicBezTo>
                  <a:cubicBezTo>
                    <a:pt x="1801589" y="38100"/>
                    <a:pt x="1797779" y="30480"/>
                    <a:pt x="1791429" y="27940"/>
                  </a:cubicBezTo>
                  <a:close/>
                </a:path>
              </a:pathLst>
            </a:custGeom>
            <a:solidFill>
              <a:srgbClr val="FFD7E5"/>
            </a:solidFill>
          </p:spPr>
        </p:sp>
      </p:grpSp>
      <p:sp>
        <p:nvSpPr>
          <p:cNvPr id="18" name="Freeform 18"/>
          <p:cNvSpPr/>
          <p:nvPr/>
        </p:nvSpPr>
        <p:spPr>
          <a:xfrm>
            <a:off x="1200150" y="1189355"/>
            <a:ext cx="1101725" cy="1012825"/>
          </a:xfrm>
          <a:custGeom>
            <a:avLst/>
            <a:gdLst/>
            <a:ahLst/>
            <a:cxnLst/>
            <a:rect l="l" t="t" r="r" b="b"/>
            <a:pathLst>
              <a:path w="1101434" h="1079405">
                <a:moveTo>
                  <a:pt x="0" y="0"/>
                </a:moveTo>
                <a:lnTo>
                  <a:pt x="1101434" y="0"/>
                </a:lnTo>
                <a:lnTo>
                  <a:pt x="1101434" y="1079405"/>
                </a:lnTo>
                <a:lnTo>
                  <a:pt x="0" y="10794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rot="1129358">
            <a:off x="16045384" y="2783975"/>
            <a:ext cx="1142641" cy="1086548"/>
          </a:xfrm>
          <a:custGeom>
            <a:avLst/>
            <a:gdLst/>
            <a:ahLst/>
            <a:cxnLst/>
            <a:rect l="l" t="t" r="r" b="b"/>
            <a:pathLst>
              <a:path w="1142641" h="1086548">
                <a:moveTo>
                  <a:pt x="0" y="0"/>
                </a:moveTo>
                <a:lnTo>
                  <a:pt x="1142641" y="0"/>
                </a:lnTo>
                <a:lnTo>
                  <a:pt x="1142641" y="1086547"/>
                </a:lnTo>
                <a:lnTo>
                  <a:pt x="0" y="10865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p>
            <a:endParaRPr lang="en-US"/>
          </a:p>
        </p:txBody>
      </p:sp>
      <p:sp>
        <p:nvSpPr>
          <p:cNvPr id="20" name="TextBox 11"/>
          <p:cNvSpPr txBox="1"/>
          <p:nvPr/>
        </p:nvSpPr>
        <p:spPr>
          <a:xfrm>
            <a:off x="2907030" y="1409700"/>
            <a:ext cx="12931775" cy="1675765"/>
          </a:xfrm>
          <a:prstGeom prst="rect">
            <a:avLst/>
          </a:prstGeom>
        </p:spPr>
        <p:txBody>
          <a:bodyPr wrap="square" lIns="0" tIns="0" rIns="0" bIns="0" rtlCol="0" anchor="t">
            <a:noAutofit/>
          </a:bodyPr>
          <a:p>
            <a:pPr algn="just">
              <a:lnSpc>
                <a:spcPts val="5040"/>
              </a:lnSpc>
              <a:spcBef>
                <a:spcPct val="0"/>
              </a:spcBef>
            </a:pPr>
            <a:r>
              <a:rPr lang="vi-VN" altLang="en-US" sz="4000" b="1">
                <a:solidFill>
                  <a:srgbClr val="272626"/>
                </a:solidFill>
                <a:latin typeface="Calibri" panose="020F0502020204030204" charset="0"/>
                <a:ea typeface="Asap" panose="020F0504030202060203"/>
                <a:cs typeface="Calibri" panose="020F0502020204030204" charset="0"/>
                <a:sym typeface="Asap" panose="020F0504030202060203"/>
              </a:rPr>
              <a:t>4. </a:t>
            </a:r>
            <a:r>
              <a:rPr lang="en-US" sz="4000" b="1">
                <a:solidFill>
                  <a:srgbClr val="272626"/>
                </a:solidFill>
                <a:latin typeface="Calibri" panose="020F0502020204030204" charset="0"/>
                <a:ea typeface="Asap" panose="020F0504030202060203"/>
                <a:cs typeface="Calibri" panose="020F0502020204030204" charset="0"/>
                <a:sym typeface="Asap" panose="020F0504030202060203"/>
              </a:rPr>
              <a:t>Kết quả đạt được</a:t>
            </a:r>
            <a:endParaRPr lang="en-US" sz="4000" b="1">
              <a:solidFill>
                <a:srgbClr val="272626"/>
              </a:solidFill>
              <a:latin typeface="Calibri" panose="020F0502020204030204" charset="0"/>
              <a:ea typeface="Asap" panose="020F0504030202060203"/>
              <a:cs typeface="Calibri" panose="020F0502020204030204" charset="0"/>
              <a:sym typeface="Asap" panose="020F0504030202060203"/>
            </a:endParaRPr>
          </a:p>
          <a:p>
            <a:pPr indent="457200" algn="just">
              <a:lnSpc>
                <a:spcPts val="5040"/>
              </a:lnSpc>
              <a:spcBef>
                <a:spcPct val="0"/>
              </a:spcBef>
            </a:pP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4.5</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Giao diện</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các</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trang dịch vụ</a:t>
            </a:r>
            <a:endParaRPr 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sp>
        <p:nvSpPr>
          <p:cNvPr id="21" name="Text Box 20"/>
          <p:cNvSpPr txBox="1"/>
          <p:nvPr/>
        </p:nvSpPr>
        <p:spPr>
          <a:xfrm rot="21120000">
            <a:off x="-5269230" y="4228783"/>
            <a:ext cx="5080000" cy="1106805"/>
          </a:xfrm>
          <a:prstGeom prst="rect">
            <a:avLst/>
          </a:prstGeom>
        </p:spPr>
        <p:txBody>
          <a:bodyPr>
            <a:spAutoFit/>
          </a:bodyPr>
          <a:p>
            <a:pPr indent="0" algn="ctr" defTabSz="266700">
              <a:lnSpc>
                <a:spcPct val="150000"/>
              </a:lnSpc>
              <a:spcBef>
                <a:spcPct val="0"/>
              </a:spcBef>
              <a:spcAft>
                <a:spcPct val="0"/>
              </a:spcAft>
            </a:pPr>
            <a:r>
              <a:rPr sz="2200" i="1">
                <a:solidFill>
                  <a:srgbClr val="000000"/>
                </a:solidFill>
                <a:latin typeface="Calibri" panose="020F0502020204030204" charset="0"/>
                <a:ea typeface="Times New Roman" panose="02020603050405020304"/>
                <a:cs typeface="Calibri" panose="020F0502020204030204" charset="0"/>
              </a:rPr>
              <a:t>Hình 4.8: Giao diện trang dịch vụ chăm sóc sắc đẹp</a:t>
            </a:r>
            <a:endParaRPr sz="2200" i="1">
              <a:solidFill>
                <a:srgbClr val="000000"/>
              </a:solidFill>
              <a:latin typeface="Calibri" panose="020F0502020204030204" charset="0"/>
              <a:ea typeface="Times New Roman" panose="02020603050405020304"/>
              <a:cs typeface="Calibri" panose="020F0502020204030204" charset="0"/>
            </a:endParaRPr>
          </a:p>
        </p:txBody>
      </p:sp>
      <p:grpSp>
        <p:nvGrpSpPr>
          <p:cNvPr id="22" name="Group 4"/>
          <p:cNvGrpSpPr/>
          <p:nvPr/>
        </p:nvGrpSpPr>
        <p:grpSpPr>
          <a:xfrm rot="0">
            <a:off x="1501775" y="7720330"/>
            <a:ext cx="7499985" cy="1019175"/>
            <a:chOff x="0" y="-4005"/>
            <a:chExt cx="4862270" cy="1285446"/>
          </a:xfrm>
        </p:grpSpPr>
        <p:sp>
          <p:nvSpPr>
            <p:cNvPr id="23" name="Freeform 5"/>
            <p:cNvSpPr/>
            <p:nvPr/>
          </p:nvSpPr>
          <p:spPr>
            <a:xfrm>
              <a:off x="0" y="-4005"/>
              <a:ext cx="4862270" cy="1285446"/>
            </a:xfrm>
            <a:custGeom>
              <a:avLst/>
              <a:gdLst/>
              <a:ahLst/>
              <a:cxnLst/>
              <a:rect l="l" t="t" r="r" b="b"/>
              <a:pathLst>
                <a:path w="4862210" h="2870155">
                  <a:moveTo>
                    <a:pt x="4234432" y="2815677"/>
                  </a:moveTo>
                  <a:cubicBezTo>
                    <a:pt x="4234432" y="2815677"/>
                    <a:pt x="3503557" y="2870155"/>
                    <a:pt x="2905009" y="2867534"/>
                  </a:cubicBezTo>
                  <a:cubicBezTo>
                    <a:pt x="2030429" y="2865371"/>
                    <a:pt x="1057074" y="2857547"/>
                    <a:pt x="1057074" y="2857547"/>
                  </a:cubicBezTo>
                  <a:cubicBezTo>
                    <a:pt x="812932" y="2848712"/>
                    <a:pt x="449110" y="2827482"/>
                    <a:pt x="282371" y="2769304"/>
                  </a:cubicBezTo>
                  <a:cubicBezTo>
                    <a:pt x="4469" y="2672341"/>
                    <a:pt x="0" y="2499062"/>
                    <a:pt x="0" y="2006712"/>
                  </a:cubicBezTo>
                  <a:cubicBezTo>
                    <a:pt x="8536" y="491230"/>
                    <a:pt x="0" y="345608"/>
                    <a:pt x="77597" y="223930"/>
                  </a:cubicBezTo>
                  <a:cubicBezTo>
                    <a:pt x="217372" y="4759"/>
                    <a:pt x="519255" y="4073"/>
                    <a:pt x="937909" y="4073"/>
                  </a:cubicBezTo>
                  <a:cubicBezTo>
                    <a:pt x="937909" y="4073"/>
                    <a:pt x="1663465" y="15681"/>
                    <a:pt x="2582522" y="7673"/>
                  </a:cubicBezTo>
                  <a:cubicBezTo>
                    <a:pt x="3284630" y="0"/>
                    <a:pt x="4001363" y="6979"/>
                    <a:pt x="4001363" y="6979"/>
                  </a:cubicBezTo>
                  <a:cubicBezTo>
                    <a:pt x="4369671" y="14458"/>
                    <a:pt x="4507931" y="42638"/>
                    <a:pt x="4705671" y="165219"/>
                  </a:cubicBezTo>
                  <a:cubicBezTo>
                    <a:pt x="4856688" y="258836"/>
                    <a:pt x="4862210" y="476157"/>
                    <a:pt x="4853070" y="2006694"/>
                  </a:cubicBezTo>
                  <a:cubicBezTo>
                    <a:pt x="4853069" y="2617028"/>
                    <a:pt x="4810285" y="2765615"/>
                    <a:pt x="4234432" y="2815677"/>
                  </a:cubicBezTo>
                  <a:close/>
                </a:path>
              </a:pathLst>
            </a:custGeom>
            <a:solidFill>
              <a:srgbClr val="FFF9ED"/>
            </a:solidFill>
          </p:spPr>
          <p:txBody>
            <a:bodyPr anchor="ctr" anchorCtr="0"/>
            <a:p>
              <a:pPr algn="ctr">
                <a:lnSpc>
                  <a:spcPct val="100000"/>
                </a:lnSpc>
              </a:pPr>
              <a:r>
                <a:rPr lang="en-US" altLang="en-US" sz="3200">
                  <a:latin typeface="Calibri" panose="020F0502020204030204" charset="0"/>
                  <a:cs typeface="Calibri" panose="020F0502020204030204" charset="0"/>
                </a:rPr>
                <a:t>Hình 4.</a:t>
              </a:r>
              <a:r>
                <a:rPr lang="vi-VN" altLang="en-US" sz="3200">
                  <a:latin typeface="Calibri" panose="020F0502020204030204" charset="0"/>
                  <a:cs typeface="Calibri" panose="020F0502020204030204" charset="0"/>
                </a:rPr>
                <a:t>8</a:t>
              </a:r>
              <a:r>
                <a:rPr lang="en-US" altLang="en-US" sz="3200">
                  <a:latin typeface="Calibri" panose="020F0502020204030204" charset="0"/>
                  <a:cs typeface="Calibri" panose="020F0502020204030204" charset="0"/>
                </a:rPr>
                <a:t>: Trang dịch vụ huấn luyện</a:t>
              </a:r>
              <a:endParaRPr lang="en-US" altLang="en-US" sz="3200">
                <a:latin typeface="Calibri" panose="020F0502020204030204" charset="0"/>
                <a:cs typeface="Calibri" panose="020F0502020204030204" charset="0"/>
              </a:endParaRPr>
            </a:p>
          </p:txBody>
        </p:sp>
      </p:grpSp>
      <p:sp>
        <p:nvSpPr>
          <p:cNvPr id="27" name="Freeform 27"/>
          <p:cNvSpPr/>
          <p:nvPr/>
        </p:nvSpPr>
        <p:spPr>
          <a:xfrm>
            <a:off x="1499235" y="4363085"/>
            <a:ext cx="7502525" cy="332486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9ED"/>
          </a:solidFill>
        </p:spPr>
      </p:sp>
      <p:sp>
        <p:nvSpPr>
          <p:cNvPr id="35" name="Freeform 5"/>
          <p:cNvSpPr/>
          <p:nvPr/>
        </p:nvSpPr>
        <p:spPr>
          <a:xfrm>
            <a:off x="9829800" y="7734300"/>
            <a:ext cx="7503160" cy="1019175"/>
          </a:xfrm>
          <a:custGeom>
            <a:avLst/>
            <a:gdLst/>
            <a:ahLst/>
            <a:cxnLst/>
            <a:rect l="l" t="t" r="r" b="b"/>
            <a:pathLst>
              <a:path w="4862210" h="2870155">
                <a:moveTo>
                  <a:pt x="4234432" y="2815677"/>
                </a:moveTo>
                <a:cubicBezTo>
                  <a:pt x="4234432" y="2815677"/>
                  <a:pt x="3503557" y="2870155"/>
                  <a:pt x="2905009" y="2867534"/>
                </a:cubicBezTo>
                <a:cubicBezTo>
                  <a:pt x="2030429" y="2865371"/>
                  <a:pt x="1057074" y="2857547"/>
                  <a:pt x="1057074" y="2857547"/>
                </a:cubicBezTo>
                <a:cubicBezTo>
                  <a:pt x="812932" y="2848712"/>
                  <a:pt x="449110" y="2827482"/>
                  <a:pt x="282371" y="2769304"/>
                </a:cubicBezTo>
                <a:cubicBezTo>
                  <a:pt x="4469" y="2672341"/>
                  <a:pt x="0" y="2499062"/>
                  <a:pt x="0" y="2006712"/>
                </a:cubicBezTo>
                <a:cubicBezTo>
                  <a:pt x="8536" y="491230"/>
                  <a:pt x="0" y="345608"/>
                  <a:pt x="77597" y="223930"/>
                </a:cubicBezTo>
                <a:cubicBezTo>
                  <a:pt x="217372" y="4759"/>
                  <a:pt x="519255" y="4073"/>
                  <a:pt x="937909" y="4073"/>
                </a:cubicBezTo>
                <a:cubicBezTo>
                  <a:pt x="937909" y="4073"/>
                  <a:pt x="1663465" y="15681"/>
                  <a:pt x="2582522" y="7673"/>
                </a:cubicBezTo>
                <a:cubicBezTo>
                  <a:pt x="3284630" y="0"/>
                  <a:pt x="4001363" y="6979"/>
                  <a:pt x="4001363" y="6979"/>
                </a:cubicBezTo>
                <a:cubicBezTo>
                  <a:pt x="4369671" y="14458"/>
                  <a:pt x="4507931" y="42638"/>
                  <a:pt x="4705671" y="165219"/>
                </a:cubicBezTo>
                <a:cubicBezTo>
                  <a:pt x="4856688" y="258836"/>
                  <a:pt x="4862210" y="476157"/>
                  <a:pt x="4853070" y="2006694"/>
                </a:cubicBezTo>
                <a:cubicBezTo>
                  <a:pt x="4853069" y="2617028"/>
                  <a:pt x="4810285" y="2765615"/>
                  <a:pt x="4234432" y="2815677"/>
                </a:cubicBezTo>
                <a:close/>
              </a:path>
            </a:pathLst>
          </a:custGeom>
          <a:solidFill>
            <a:srgbClr val="FFF9ED"/>
          </a:solidFill>
        </p:spPr>
        <p:txBody>
          <a:bodyPr anchor="ctr" anchorCtr="0"/>
          <a:p>
            <a:pPr algn="ctr">
              <a:lnSpc>
                <a:spcPct val="100000"/>
              </a:lnSpc>
            </a:pPr>
            <a:r>
              <a:rPr lang="en-US" altLang="en-US" sz="3200" dirty="0">
                <a:latin typeface="Calibri" panose="020F0502020204030204" charset="0"/>
                <a:cs typeface="Calibri" panose="020F0502020204030204" charset="0"/>
                <a:sym typeface="+mn-ea"/>
              </a:rPr>
              <a:t>Hình 4.</a:t>
            </a:r>
            <a:r>
              <a:rPr lang="vi-VN" altLang="en-US" sz="3200" dirty="0">
                <a:latin typeface="Calibri" panose="020F0502020204030204" charset="0"/>
                <a:cs typeface="Calibri" panose="020F0502020204030204" charset="0"/>
                <a:sym typeface="+mn-ea"/>
              </a:rPr>
              <a:t>9</a:t>
            </a:r>
            <a:r>
              <a:rPr lang="en-US" altLang="en-US" sz="3200" dirty="0">
                <a:latin typeface="Calibri" panose="020F0502020204030204" charset="0"/>
                <a:cs typeface="Calibri" panose="020F0502020204030204" charset="0"/>
                <a:sym typeface="+mn-ea"/>
              </a:rPr>
              <a:t>: Trang dịch vụ l</a:t>
            </a:r>
            <a:r>
              <a:rPr lang="" altLang="en-US" sz="3200" dirty="0">
                <a:latin typeface="Calibri" panose="020F0502020204030204" charset="0"/>
                <a:cs typeface="Calibri" panose="020F0502020204030204" charset="0"/>
                <a:sym typeface="+mn-ea"/>
              </a:rPr>
              <a:t>ư</a:t>
            </a:r>
            <a:r>
              <a:rPr lang="en-US" altLang="en-US" sz="3200" dirty="0">
                <a:latin typeface="Calibri" panose="020F0502020204030204" charset="0"/>
                <a:cs typeface="Calibri" panose="020F0502020204030204" charset="0"/>
                <a:sym typeface="+mn-ea"/>
              </a:rPr>
              <a:t>u trú</a:t>
            </a:r>
            <a:endParaRPr lang="en-US" altLang="en-US" sz="3200" dirty="0">
              <a:latin typeface="Calibri" panose="020F0502020204030204" charset="0"/>
              <a:cs typeface="Calibri" panose="020F0502020204030204" charset="0"/>
              <a:sym typeface="+mn-ea"/>
            </a:endParaRPr>
          </a:p>
        </p:txBody>
      </p:sp>
      <p:sp>
        <p:nvSpPr>
          <p:cNvPr id="28" name="Freeform 27"/>
          <p:cNvSpPr/>
          <p:nvPr/>
        </p:nvSpPr>
        <p:spPr>
          <a:xfrm>
            <a:off x="9829800" y="4363085"/>
            <a:ext cx="7502525" cy="332486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9ED"/>
          </a:solidFill>
        </p:spPr>
      </p:sp>
      <p:pic>
        <p:nvPicPr>
          <p:cNvPr id="-2147482587" name="Picture -2147482588"/>
          <p:cNvPicPr>
            <a:picLocks noChangeAspect="1"/>
          </p:cNvPicPr>
          <p:nvPr/>
        </p:nvPicPr>
        <p:blipFill>
          <a:blip r:embed="rId5"/>
          <a:stretch>
            <a:fillRect/>
          </a:stretch>
        </p:blipFill>
        <p:spPr>
          <a:xfrm>
            <a:off x="1989455" y="4790440"/>
            <a:ext cx="6593205" cy="2464435"/>
          </a:xfrm>
          <a:prstGeom prst="rect">
            <a:avLst/>
          </a:prstGeom>
          <a:noFill/>
          <a:ln w="9525" cap="flat" cmpd="sng">
            <a:solidFill>
              <a:srgbClr val="A6A6A6"/>
            </a:solidFill>
            <a:prstDash val="solid"/>
            <a:miter/>
            <a:headEnd type="none" w="med" len="med"/>
            <a:tailEnd type="none" w="med" len="med"/>
          </a:ln>
        </p:spPr>
      </p:pic>
      <p:pic>
        <p:nvPicPr>
          <p:cNvPr id="-2147482588" name="Picture -2147482589"/>
          <p:cNvPicPr>
            <a:picLocks noChangeAspect="1"/>
          </p:cNvPicPr>
          <p:nvPr/>
        </p:nvPicPr>
        <p:blipFill>
          <a:blip r:embed="rId6"/>
          <a:stretch>
            <a:fillRect/>
          </a:stretch>
        </p:blipFill>
        <p:spPr>
          <a:xfrm>
            <a:off x="10287000" y="4790440"/>
            <a:ext cx="6600825" cy="2432685"/>
          </a:xfrm>
          <a:prstGeom prst="rect">
            <a:avLst/>
          </a:prstGeom>
          <a:noFill/>
          <a:ln w="9525" cap="flat" cmpd="sng">
            <a:solidFill>
              <a:srgbClr val="A6A6A6"/>
            </a:solidFill>
            <a:prstDash val="solid"/>
            <a:miter/>
            <a:headEnd type="none" w="med" len="med"/>
            <a:tailEnd type="none" w="med" len="me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AE6FF"/>
        </a:solidFill>
        <a:effectLst/>
      </p:bgPr>
    </p:bg>
    <p:spTree>
      <p:nvGrpSpPr>
        <p:cNvPr id="1" name=""/>
        <p:cNvGrpSpPr/>
        <p:nvPr/>
      </p:nvGrpSpPr>
      <p:grpSpPr>
        <a:xfrm>
          <a:off x="0" y="0"/>
          <a:ext cx="0" cy="0"/>
          <a:chOff x="0" y="0"/>
          <a:chExt cx="0" cy="0"/>
        </a:xfrm>
      </p:grpSpPr>
      <p:grpSp>
        <p:nvGrpSpPr>
          <p:cNvPr id="2" name="Group 2"/>
          <p:cNvGrpSpPr/>
          <p:nvPr/>
        </p:nvGrpSpPr>
        <p:grpSpPr>
          <a:xfrm rot="0">
            <a:off x="9346565" y="2146300"/>
            <a:ext cx="8637270" cy="7367270"/>
            <a:chOff x="339680" y="-1310"/>
            <a:chExt cx="2641127" cy="1688293"/>
          </a:xfrm>
        </p:grpSpPr>
        <p:sp>
          <p:nvSpPr>
            <p:cNvPr id="3" name="Freeform 3"/>
            <p:cNvSpPr/>
            <p:nvPr/>
          </p:nvSpPr>
          <p:spPr>
            <a:xfrm>
              <a:off x="339680" y="-1310"/>
              <a:ext cx="2641127" cy="1688293"/>
            </a:xfrm>
            <a:custGeom>
              <a:avLst/>
              <a:gdLst/>
              <a:ahLst/>
              <a:cxnLst/>
              <a:rect l="l" t="t" r="r" b="b"/>
              <a:pathLst>
                <a:path w="2980802" h="1688333">
                  <a:moveTo>
                    <a:pt x="2969372" y="27940"/>
                  </a:moveTo>
                  <a:cubicBezTo>
                    <a:pt x="2960482" y="24130"/>
                    <a:pt x="2951593" y="21590"/>
                    <a:pt x="2942702" y="21590"/>
                  </a:cubicBezTo>
                  <a:cubicBezTo>
                    <a:pt x="2916032" y="20320"/>
                    <a:pt x="2871903" y="20320"/>
                    <a:pt x="2823673" y="17780"/>
                  </a:cubicBezTo>
                  <a:cubicBezTo>
                    <a:pt x="2713431" y="12700"/>
                    <a:pt x="2605486" y="6350"/>
                    <a:pt x="2495244" y="3810"/>
                  </a:cubicBezTo>
                  <a:cubicBezTo>
                    <a:pt x="2405673" y="1270"/>
                    <a:pt x="2318399" y="3810"/>
                    <a:pt x="2228827" y="2540"/>
                  </a:cubicBezTo>
                  <a:cubicBezTo>
                    <a:pt x="2189783" y="2540"/>
                    <a:pt x="2150739" y="0"/>
                    <a:pt x="2111695" y="2540"/>
                  </a:cubicBezTo>
                  <a:cubicBezTo>
                    <a:pt x="2017531" y="10160"/>
                    <a:pt x="1923366" y="11430"/>
                    <a:pt x="1826905" y="8890"/>
                  </a:cubicBezTo>
                  <a:cubicBezTo>
                    <a:pt x="1778674" y="7620"/>
                    <a:pt x="1730443" y="7620"/>
                    <a:pt x="1682213" y="7620"/>
                  </a:cubicBezTo>
                  <a:cubicBezTo>
                    <a:pt x="1594938" y="7620"/>
                    <a:pt x="1507663" y="7620"/>
                    <a:pt x="1420389" y="6350"/>
                  </a:cubicBezTo>
                  <a:cubicBezTo>
                    <a:pt x="1328521" y="5080"/>
                    <a:pt x="423621" y="2540"/>
                    <a:pt x="334050" y="1270"/>
                  </a:cubicBezTo>
                  <a:cubicBezTo>
                    <a:pt x="260555" y="0"/>
                    <a:pt x="189358" y="1270"/>
                    <a:pt x="115863" y="1270"/>
                  </a:cubicBezTo>
                  <a:cubicBezTo>
                    <a:pt x="65336" y="1270"/>
                    <a:pt x="33020" y="3810"/>
                    <a:pt x="5080" y="5080"/>
                  </a:cubicBezTo>
                  <a:cubicBezTo>
                    <a:pt x="3810" y="5080"/>
                    <a:pt x="2540" y="7620"/>
                    <a:pt x="0" y="8890"/>
                  </a:cubicBezTo>
                  <a:cubicBezTo>
                    <a:pt x="1270" y="21590"/>
                    <a:pt x="3810" y="34290"/>
                    <a:pt x="5080" y="46990"/>
                  </a:cubicBezTo>
                  <a:cubicBezTo>
                    <a:pt x="15240" y="117455"/>
                    <a:pt x="16510" y="188936"/>
                    <a:pt x="17780" y="259164"/>
                  </a:cubicBezTo>
                  <a:cubicBezTo>
                    <a:pt x="19050" y="330645"/>
                    <a:pt x="17780" y="402126"/>
                    <a:pt x="16510" y="474862"/>
                  </a:cubicBezTo>
                  <a:cubicBezTo>
                    <a:pt x="15240" y="548851"/>
                    <a:pt x="2540" y="1325115"/>
                    <a:pt x="2540" y="1399104"/>
                  </a:cubicBezTo>
                  <a:cubicBezTo>
                    <a:pt x="2540" y="1471840"/>
                    <a:pt x="1270" y="1544575"/>
                    <a:pt x="0" y="1617311"/>
                  </a:cubicBezTo>
                  <a:cubicBezTo>
                    <a:pt x="0" y="1633723"/>
                    <a:pt x="3810" y="1643883"/>
                    <a:pt x="15240" y="1648963"/>
                  </a:cubicBezTo>
                  <a:cubicBezTo>
                    <a:pt x="22860" y="1652773"/>
                    <a:pt x="31750" y="1655313"/>
                    <a:pt x="40640" y="1656583"/>
                  </a:cubicBezTo>
                  <a:cubicBezTo>
                    <a:pt x="113566" y="1661663"/>
                    <a:pt x="200841" y="1665473"/>
                    <a:pt x="288116" y="1670553"/>
                  </a:cubicBezTo>
                  <a:cubicBezTo>
                    <a:pt x="336346" y="1673093"/>
                    <a:pt x="384577" y="1678173"/>
                    <a:pt x="432808" y="1679443"/>
                  </a:cubicBezTo>
                  <a:cubicBezTo>
                    <a:pt x="513192" y="1681983"/>
                    <a:pt x="1408905" y="1683253"/>
                    <a:pt x="1489290" y="1684523"/>
                  </a:cubicBezTo>
                  <a:cubicBezTo>
                    <a:pt x="1500773" y="1684523"/>
                    <a:pt x="1512257" y="1684523"/>
                    <a:pt x="1523740" y="1684523"/>
                  </a:cubicBezTo>
                  <a:cubicBezTo>
                    <a:pt x="1578861" y="1684523"/>
                    <a:pt x="1636279" y="1683253"/>
                    <a:pt x="1691399" y="1683253"/>
                  </a:cubicBezTo>
                  <a:cubicBezTo>
                    <a:pt x="1755707" y="1683253"/>
                    <a:pt x="1817718" y="1684523"/>
                    <a:pt x="1882025" y="1684523"/>
                  </a:cubicBezTo>
                  <a:cubicBezTo>
                    <a:pt x="1976190" y="1684523"/>
                    <a:pt x="2072652" y="1684523"/>
                    <a:pt x="2166816" y="1684523"/>
                  </a:cubicBezTo>
                  <a:cubicBezTo>
                    <a:pt x="2254091" y="1684523"/>
                    <a:pt x="2341365" y="1685793"/>
                    <a:pt x="2428640" y="1687063"/>
                  </a:cubicBezTo>
                  <a:cubicBezTo>
                    <a:pt x="2467684" y="1687063"/>
                    <a:pt x="2509025" y="1688333"/>
                    <a:pt x="2548068" y="1688333"/>
                  </a:cubicBezTo>
                  <a:cubicBezTo>
                    <a:pt x="2674387" y="1687063"/>
                    <a:pt x="2798409" y="1680713"/>
                    <a:pt x="2919842" y="1680713"/>
                  </a:cubicBezTo>
                  <a:cubicBezTo>
                    <a:pt x="2923652" y="1680713"/>
                    <a:pt x="2928732" y="1678173"/>
                    <a:pt x="2932542" y="1675633"/>
                  </a:cubicBezTo>
                  <a:cubicBezTo>
                    <a:pt x="2937622" y="1671823"/>
                    <a:pt x="2940162" y="1665473"/>
                    <a:pt x="2942702" y="1662933"/>
                  </a:cubicBezTo>
                  <a:cubicBezTo>
                    <a:pt x="2943972" y="1608532"/>
                    <a:pt x="2945242" y="1555862"/>
                    <a:pt x="2946512" y="1503191"/>
                  </a:cubicBezTo>
                  <a:cubicBezTo>
                    <a:pt x="2947782" y="1421677"/>
                    <a:pt x="2957942" y="639144"/>
                    <a:pt x="2959212" y="557630"/>
                  </a:cubicBezTo>
                  <a:cubicBezTo>
                    <a:pt x="2959212" y="508721"/>
                    <a:pt x="2960482" y="459813"/>
                    <a:pt x="2961752" y="410905"/>
                  </a:cubicBezTo>
                  <a:cubicBezTo>
                    <a:pt x="2963022" y="358234"/>
                    <a:pt x="2964292" y="305564"/>
                    <a:pt x="2966832" y="252893"/>
                  </a:cubicBezTo>
                  <a:cubicBezTo>
                    <a:pt x="2968102" y="221542"/>
                    <a:pt x="2968102" y="188936"/>
                    <a:pt x="2973182" y="157585"/>
                  </a:cubicBezTo>
                  <a:cubicBezTo>
                    <a:pt x="2978262" y="119963"/>
                    <a:pt x="2980802" y="83595"/>
                    <a:pt x="2979532" y="44450"/>
                  </a:cubicBezTo>
                  <a:cubicBezTo>
                    <a:pt x="2979532" y="38100"/>
                    <a:pt x="2975722" y="30480"/>
                    <a:pt x="2969372" y="27940"/>
                  </a:cubicBezTo>
                  <a:close/>
                </a:path>
              </a:pathLst>
            </a:custGeom>
            <a:solidFill>
              <a:srgbClr val="FFF9ED"/>
            </a:solidFill>
          </p:spPr>
        </p:sp>
      </p:grpSp>
      <p:sp>
        <p:nvSpPr>
          <p:cNvPr id="10" name="Freeform 10"/>
          <p:cNvSpPr/>
          <p:nvPr/>
        </p:nvSpPr>
        <p:spPr>
          <a:xfrm rot="-7680534">
            <a:off x="16234948" y="2263609"/>
            <a:ext cx="2348424" cy="768575"/>
          </a:xfrm>
          <a:custGeom>
            <a:avLst/>
            <a:gdLst/>
            <a:ahLst/>
            <a:cxnLst/>
            <a:rect l="l" t="t" r="r" b="b"/>
            <a:pathLst>
              <a:path w="2348424" h="768575">
                <a:moveTo>
                  <a:pt x="0" y="0"/>
                </a:moveTo>
                <a:lnTo>
                  <a:pt x="2348424" y="0"/>
                </a:lnTo>
                <a:lnTo>
                  <a:pt x="2348424" y="768575"/>
                </a:lnTo>
                <a:lnTo>
                  <a:pt x="0" y="76857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915670" y="2171700"/>
            <a:ext cx="7725410" cy="521652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Calibri" panose="020F0502020204030204" charset="0"/>
                <a:ea typeface="Asap" panose="020F0504030202060203"/>
                <a:cs typeface="Calibri" panose="020F0502020204030204" charset="0"/>
                <a:sym typeface="Asap" panose="020F0504030202060203"/>
              </a:rPr>
              <a:t>4. </a:t>
            </a:r>
            <a:r>
              <a:rPr lang="en-US" sz="4000" b="1">
                <a:solidFill>
                  <a:srgbClr val="272626"/>
                </a:solidFill>
                <a:latin typeface="Calibri" panose="020F0502020204030204" charset="0"/>
                <a:ea typeface="Asap" panose="020F0504030202060203"/>
                <a:cs typeface="Calibri" panose="020F0502020204030204" charset="0"/>
                <a:sym typeface="Asap" panose="020F0504030202060203"/>
              </a:rPr>
              <a:t>Kết quả đạt được</a:t>
            </a:r>
            <a:endParaRPr lang="en-US" sz="4000" b="1">
              <a:solidFill>
                <a:srgbClr val="272626"/>
              </a:solidFill>
              <a:latin typeface="Calibri" panose="020F0502020204030204" charset="0"/>
              <a:ea typeface="Asap" panose="020F0504030202060203"/>
              <a:cs typeface="Calibri" panose="020F0502020204030204" charset="0"/>
              <a:sym typeface="Asap" panose="020F0504030202060203"/>
            </a:endParaRPr>
          </a:p>
          <a:p>
            <a:pPr indent="457200" algn="just">
              <a:lnSpc>
                <a:spcPts val="5040"/>
              </a:lnSpc>
              <a:spcBef>
                <a:spcPct val="0"/>
              </a:spcBef>
            </a:pP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4.6</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Giao diện trang đặt lịch hẹn</a:t>
            </a:r>
            <a:endPar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latin typeface="Calibri" panose="020F0502020204030204" charset="0"/>
                <a:ea typeface="Times New Roman" panose="02020603050405020304"/>
                <a:cs typeface="Calibri" panose="020F0502020204030204" charset="0"/>
                <a:sym typeface="+mn-ea"/>
              </a:rPr>
              <a:t>Vai trò: Tính năng quan trọng và tiện ích cho khách hàng.  </a:t>
            </a:r>
            <a:endParaRPr lang="en-US" altLang="en-US" sz="3400">
              <a:latin typeface="Calibri" panose="020F0502020204030204" charset="0"/>
              <a:ea typeface="Times New Roman" panose="02020603050405020304"/>
              <a:cs typeface="Calibri" panose="020F0502020204030204" charset="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latin typeface="Calibri" panose="020F0502020204030204" charset="0"/>
                <a:ea typeface="Times New Roman" panose="02020603050405020304"/>
                <a:cs typeface="Calibri" panose="020F0502020204030204" charset="0"/>
                <a:sym typeface="+mn-ea"/>
              </a:rPr>
              <a:t>Mục tiêu: Hỗ trợ đặt lịch trực tuyến cho các dịch vụ chăm sóc thú cưng (tắm rửa, cắt tỉa lông, khám sức khỏe, trông giữ).</a:t>
            </a:r>
            <a:endParaRPr 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sp>
        <p:nvSpPr>
          <p:cNvPr id="12" name="Text Box 11"/>
          <p:cNvSpPr txBox="1"/>
          <p:nvPr/>
        </p:nvSpPr>
        <p:spPr>
          <a:xfrm>
            <a:off x="9265285" y="8191500"/>
            <a:ext cx="8375650" cy="777875"/>
          </a:xfrm>
          <a:prstGeom prst="rect">
            <a:avLst/>
          </a:prstGeom>
        </p:spPr>
        <p:txBody>
          <a:bodyPr wrap="square">
            <a:noAutofit/>
          </a:bodyPr>
          <a:p>
            <a:pPr indent="0" algn="ctr" defTabSz="266700">
              <a:lnSpc>
                <a:spcPct val="150000"/>
              </a:lnSpc>
              <a:spcBef>
                <a:spcPct val="0"/>
              </a:spcBef>
              <a:spcAft>
                <a:spcPct val="0"/>
              </a:spcAft>
            </a:pPr>
            <a:r>
              <a:rPr lang="en-US" altLang="en-US" sz="3200" i="1">
                <a:solidFill>
                  <a:srgbClr val="000000"/>
                </a:solidFill>
                <a:latin typeface="Calibri" panose="020F0502020204030204" charset="0"/>
                <a:ea typeface="Times New Roman" panose="02020603050405020304"/>
                <a:cs typeface="Calibri" panose="020F0502020204030204" charset="0"/>
              </a:rPr>
              <a:t>Hình 4.1</a:t>
            </a:r>
            <a:r>
              <a:rPr lang="vi-VN" altLang="en-US" sz="3200" i="1">
                <a:solidFill>
                  <a:srgbClr val="000000"/>
                </a:solidFill>
                <a:latin typeface="Calibri" panose="020F0502020204030204" charset="0"/>
                <a:ea typeface="Times New Roman" panose="02020603050405020304"/>
                <a:cs typeface="Calibri" panose="020F0502020204030204" charset="0"/>
              </a:rPr>
              <a:t>0</a:t>
            </a:r>
            <a:r>
              <a:rPr lang="en-US" altLang="en-US" sz="3200" i="1">
                <a:solidFill>
                  <a:srgbClr val="000000"/>
                </a:solidFill>
                <a:latin typeface="Calibri" panose="020F0502020204030204" charset="0"/>
                <a:ea typeface="Times New Roman" panose="02020603050405020304"/>
                <a:cs typeface="Calibri" panose="020F0502020204030204" charset="0"/>
              </a:rPr>
              <a:t>: Form </a:t>
            </a:r>
            <a:r>
              <a:rPr lang="" altLang="en-US" sz="3200" i="1">
                <a:solidFill>
                  <a:srgbClr val="000000"/>
                </a:solidFill>
                <a:latin typeface="Calibri" panose="020F0502020204030204" charset="0"/>
                <a:ea typeface="Times New Roman" panose="02020603050405020304"/>
                <a:cs typeface="Calibri" panose="020F0502020204030204" charset="0"/>
              </a:rPr>
              <a:t>đ</a:t>
            </a:r>
            <a:r>
              <a:rPr lang="en-US" altLang="en-US" sz="3200" i="1">
                <a:solidFill>
                  <a:srgbClr val="000000"/>
                </a:solidFill>
                <a:latin typeface="Calibri" panose="020F0502020204030204" charset="0"/>
                <a:ea typeface="Times New Roman" panose="02020603050405020304"/>
                <a:cs typeface="Calibri" panose="020F0502020204030204" charset="0"/>
              </a:rPr>
              <a:t>ặt lịch hẹn</a:t>
            </a:r>
            <a:endParaRPr lang="en-US" altLang="en-US" sz="3200" i="1">
              <a:solidFill>
                <a:srgbClr val="000000"/>
              </a:solidFill>
              <a:latin typeface="Calibri" panose="020F0502020204030204" charset="0"/>
              <a:ea typeface="Times New Roman" panose="02020603050405020304"/>
              <a:cs typeface="Calibri" panose="020F0502020204030204" charset="0"/>
            </a:endParaRPr>
          </a:p>
        </p:txBody>
      </p:sp>
      <p:pic>
        <p:nvPicPr>
          <p:cNvPr id="-2147482591" name="Picture -2147482592"/>
          <p:cNvPicPr>
            <a:picLocks noChangeAspect="1"/>
          </p:cNvPicPr>
          <p:nvPr/>
        </p:nvPicPr>
        <p:blipFill>
          <a:blip r:embed="rId3"/>
          <a:stretch>
            <a:fillRect/>
          </a:stretch>
        </p:blipFill>
        <p:spPr>
          <a:xfrm>
            <a:off x="10972800" y="2781300"/>
            <a:ext cx="5232400" cy="5264785"/>
          </a:xfrm>
          <a:prstGeom prst="rect">
            <a:avLst/>
          </a:prstGeom>
          <a:noFill/>
          <a:ln w="9525" cap="flat" cmpd="sng">
            <a:solidFill>
              <a:srgbClr val="A6A6A6"/>
            </a:solidFill>
            <a:prstDash val="solid"/>
            <a:miter/>
            <a:headEnd type="none" w="med" len="med"/>
            <a:tailEnd type="none" w="med" len="me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AE6FF"/>
        </a:solidFill>
        <a:effectLst/>
      </p:bgPr>
    </p:bg>
    <p:spTree>
      <p:nvGrpSpPr>
        <p:cNvPr id="1" name=""/>
        <p:cNvGrpSpPr/>
        <p:nvPr/>
      </p:nvGrpSpPr>
      <p:grpSpPr>
        <a:xfrm>
          <a:off x="0" y="0"/>
          <a:ext cx="0" cy="0"/>
          <a:chOff x="0" y="0"/>
          <a:chExt cx="0" cy="0"/>
        </a:xfrm>
      </p:grpSpPr>
      <p:grpSp>
        <p:nvGrpSpPr>
          <p:cNvPr id="2" name="Group 2"/>
          <p:cNvGrpSpPr/>
          <p:nvPr/>
        </p:nvGrpSpPr>
        <p:grpSpPr>
          <a:xfrm rot="0">
            <a:off x="9346565" y="2527300"/>
            <a:ext cx="8637270" cy="7006590"/>
            <a:chOff x="339680" y="-1310"/>
            <a:chExt cx="2641127" cy="1688293"/>
          </a:xfrm>
        </p:grpSpPr>
        <p:sp>
          <p:nvSpPr>
            <p:cNvPr id="3" name="Freeform 3"/>
            <p:cNvSpPr/>
            <p:nvPr/>
          </p:nvSpPr>
          <p:spPr>
            <a:xfrm>
              <a:off x="339680" y="-1310"/>
              <a:ext cx="2641127" cy="1688293"/>
            </a:xfrm>
            <a:custGeom>
              <a:avLst/>
              <a:gdLst/>
              <a:ahLst/>
              <a:cxnLst/>
              <a:rect l="l" t="t" r="r" b="b"/>
              <a:pathLst>
                <a:path w="2980802" h="1688333">
                  <a:moveTo>
                    <a:pt x="2969372" y="27940"/>
                  </a:moveTo>
                  <a:cubicBezTo>
                    <a:pt x="2960482" y="24130"/>
                    <a:pt x="2951593" y="21590"/>
                    <a:pt x="2942702" y="21590"/>
                  </a:cubicBezTo>
                  <a:cubicBezTo>
                    <a:pt x="2916032" y="20320"/>
                    <a:pt x="2871903" y="20320"/>
                    <a:pt x="2823673" y="17780"/>
                  </a:cubicBezTo>
                  <a:cubicBezTo>
                    <a:pt x="2713431" y="12700"/>
                    <a:pt x="2605486" y="6350"/>
                    <a:pt x="2495244" y="3810"/>
                  </a:cubicBezTo>
                  <a:cubicBezTo>
                    <a:pt x="2405673" y="1270"/>
                    <a:pt x="2318399" y="3810"/>
                    <a:pt x="2228827" y="2540"/>
                  </a:cubicBezTo>
                  <a:cubicBezTo>
                    <a:pt x="2189783" y="2540"/>
                    <a:pt x="2150739" y="0"/>
                    <a:pt x="2111695" y="2540"/>
                  </a:cubicBezTo>
                  <a:cubicBezTo>
                    <a:pt x="2017531" y="10160"/>
                    <a:pt x="1923366" y="11430"/>
                    <a:pt x="1826905" y="8890"/>
                  </a:cubicBezTo>
                  <a:cubicBezTo>
                    <a:pt x="1778674" y="7620"/>
                    <a:pt x="1730443" y="7620"/>
                    <a:pt x="1682213" y="7620"/>
                  </a:cubicBezTo>
                  <a:cubicBezTo>
                    <a:pt x="1594938" y="7620"/>
                    <a:pt x="1507663" y="7620"/>
                    <a:pt x="1420389" y="6350"/>
                  </a:cubicBezTo>
                  <a:cubicBezTo>
                    <a:pt x="1328521" y="5080"/>
                    <a:pt x="423621" y="2540"/>
                    <a:pt x="334050" y="1270"/>
                  </a:cubicBezTo>
                  <a:cubicBezTo>
                    <a:pt x="260555" y="0"/>
                    <a:pt x="189358" y="1270"/>
                    <a:pt x="115863" y="1270"/>
                  </a:cubicBezTo>
                  <a:cubicBezTo>
                    <a:pt x="65336" y="1270"/>
                    <a:pt x="33020" y="3810"/>
                    <a:pt x="5080" y="5080"/>
                  </a:cubicBezTo>
                  <a:cubicBezTo>
                    <a:pt x="3810" y="5080"/>
                    <a:pt x="2540" y="7620"/>
                    <a:pt x="0" y="8890"/>
                  </a:cubicBezTo>
                  <a:cubicBezTo>
                    <a:pt x="1270" y="21590"/>
                    <a:pt x="3810" y="34290"/>
                    <a:pt x="5080" y="46990"/>
                  </a:cubicBezTo>
                  <a:cubicBezTo>
                    <a:pt x="15240" y="117455"/>
                    <a:pt x="16510" y="188936"/>
                    <a:pt x="17780" y="259164"/>
                  </a:cubicBezTo>
                  <a:cubicBezTo>
                    <a:pt x="19050" y="330645"/>
                    <a:pt x="17780" y="402126"/>
                    <a:pt x="16510" y="474862"/>
                  </a:cubicBezTo>
                  <a:cubicBezTo>
                    <a:pt x="15240" y="548851"/>
                    <a:pt x="2540" y="1325115"/>
                    <a:pt x="2540" y="1399104"/>
                  </a:cubicBezTo>
                  <a:cubicBezTo>
                    <a:pt x="2540" y="1471840"/>
                    <a:pt x="1270" y="1544575"/>
                    <a:pt x="0" y="1617311"/>
                  </a:cubicBezTo>
                  <a:cubicBezTo>
                    <a:pt x="0" y="1633723"/>
                    <a:pt x="3810" y="1643883"/>
                    <a:pt x="15240" y="1648963"/>
                  </a:cubicBezTo>
                  <a:cubicBezTo>
                    <a:pt x="22860" y="1652773"/>
                    <a:pt x="31750" y="1655313"/>
                    <a:pt x="40640" y="1656583"/>
                  </a:cubicBezTo>
                  <a:cubicBezTo>
                    <a:pt x="113566" y="1661663"/>
                    <a:pt x="200841" y="1665473"/>
                    <a:pt x="288116" y="1670553"/>
                  </a:cubicBezTo>
                  <a:cubicBezTo>
                    <a:pt x="336346" y="1673093"/>
                    <a:pt x="384577" y="1678173"/>
                    <a:pt x="432808" y="1679443"/>
                  </a:cubicBezTo>
                  <a:cubicBezTo>
                    <a:pt x="513192" y="1681983"/>
                    <a:pt x="1408905" y="1683253"/>
                    <a:pt x="1489290" y="1684523"/>
                  </a:cubicBezTo>
                  <a:cubicBezTo>
                    <a:pt x="1500773" y="1684523"/>
                    <a:pt x="1512257" y="1684523"/>
                    <a:pt x="1523740" y="1684523"/>
                  </a:cubicBezTo>
                  <a:cubicBezTo>
                    <a:pt x="1578861" y="1684523"/>
                    <a:pt x="1636279" y="1683253"/>
                    <a:pt x="1691399" y="1683253"/>
                  </a:cubicBezTo>
                  <a:cubicBezTo>
                    <a:pt x="1755707" y="1683253"/>
                    <a:pt x="1817718" y="1684523"/>
                    <a:pt x="1882025" y="1684523"/>
                  </a:cubicBezTo>
                  <a:cubicBezTo>
                    <a:pt x="1976190" y="1684523"/>
                    <a:pt x="2072652" y="1684523"/>
                    <a:pt x="2166816" y="1684523"/>
                  </a:cubicBezTo>
                  <a:cubicBezTo>
                    <a:pt x="2254091" y="1684523"/>
                    <a:pt x="2341365" y="1685793"/>
                    <a:pt x="2428640" y="1687063"/>
                  </a:cubicBezTo>
                  <a:cubicBezTo>
                    <a:pt x="2467684" y="1687063"/>
                    <a:pt x="2509025" y="1688333"/>
                    <a:pt x="2548068" y="1688333"/>
                  </a:cubicBezTo>
                  <a:cubicBezTo>
                    <a:pt x="2674387" y="1687063"/>
                    <a:pt x="2798409" y="1680713"/>
                    <a:pt x="2919842" y="1680713"/>
                  </a:cubicBezTo>
                  <a:cubicBezTo>
                    <a:pt x="2923652" y="1680713"/>
                    <a:pt x="2928732" y="1678173"/>
                    <a:pt x="2932542" y="1675633"/>
                  </a:cubicBezTo>
                  <a:cubicBezTo>
                    <a:pt x="2937622" y="1671823"/>
                    <a:pt x="2940162" y="1665473"/>
                    <a:pt x="2942702" y="1662933"/>
                  </a:cubicBezTo>
                  <a:cubicBezTo>
                    <a:pt x="2943972" y="1608532"/>
                    <a:pt x="2945242" y="1555862"/>
                    <a:pt x="2946512" y="1503191"/>
                  </a:cubicBezTo>
                  <a:cubicBezTo>
                    <a:pt x="2947782" y="1421677"/>
                    <a:pt x="2957942" y="639144"/>
                    <a:pt x="2959212" y="557630"/>
                  </a:cubicBezTo>
                  <a:cubicBezTo>
                    <a:pt x="2959212" y="508721"/>
                    <a:pt x="2960482" y="459813"/>
                    <a:pt x="2961752" y="410905"/>
                  </a:cubicBezTo>
                  <a:cubicBezTo>
                    <a:pt x="2963022" y="358234"/>
                    <a:pt x="2964292" y="305564"/>
                    <a:pt x="2966832" y="252893"/>
                  </a:cubicBezTo>
                  <a:cubicBezTo>
                    <a:pt x="2968102" y="221542"/>
                    <a:pt x="2968102" y="188936"/>
                    <a:pt x="2973182" y="157585"/>
                  </a:cubicBezTo>
                  <a:cubicBezTo>
                    <a:pt x="2978262" y="119963"/>
                    <a:pt x="2980802" y="83595"/>
                    <a:pt x="2979532" y="44450"/>
                  </a:cubicBezTo>
                  <a:cubicBezTo>
                    <a:pt x="2979532" y="38100"/>
                    <a:pt x="2975722" y="30480"/>
                    <a:pt x="2969372" y="27940"/>
                  </a:cubicBezTo>
                  <a:close/>
                </a:path>
              </a:pathLst>
            </a:custGeom>
            <a:solidFill>
              <a:srgbClr val="FFF9ED"/>
            </a:solidFill>
          </p:spPr>
        </p:sp>
      </p:grpSp>
      <p:sp>
        <p:nvSpPr>
          <p:cNvPr id="10" name="Freeform 10"/>
          <p:cNvSpPr/>
          <p:nvPr/>
        </p:nvSpPr>
        <p:spPr>
          <a:xfrm rot="-7680534">
            <a:off x="16234948" y="2263609"/>
            <a:ext cx="2348424" cy="768575"/>
          </a:xfrm>
          <a:custGeom>
            <a:avLst/>
            <a:gdLst/>
            <a:ahLst/>
            <a:cxnLst/>
            <a:rect l="l" t="t" r="r" b="b"/>
            <a:pathLst>
              <a:path w="2348424" h="768575">
                <a:moveTo>
                  <a:pt x="0" y="0"/>
                </a:moveTo>
                <a:lnTo>
                  <a:pt x="2348424" y="0"/>
                </a:lnTo>
                <a:lnTo>
                  <a:pt x="2348424" y="768575"/>
                </a:lnTo>
                <a:lnTo>
                  <a:pt x="0" y="76857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915670" y="1790700"/>
            <a:ext cx="7725410" cy="692467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Calibri" panose="020F0502020204030204" charset="0"/>
                <a:ea typeface="Asap" panose="020F0504030202060203"/>
                <a:cs typeface="Calibri" panose="020F0502020204030204" charset="0"/>
                <a:sym typeface="Asap" panose="020F0504030202060203"/>
              </a:rPr>
              <a:t>4. </a:t>
            </a:r>
            <a:r>
              <a:rPr lang="en-US" sz="4000" b="1">
                <a:solidFill>
                  <a:srgbClr val="272626"/>
                </a:solidFill>
                <a:latin typeface="Calibri" panose="020F0502020204030204" charset="0"/>
                <a:ea typeface="Asap" panose="020F0504030202060203"/>
                <a:cs typeface="Calibri" panose="020F0502020204030204" charset="0"/>
                <a:sym typeface="Asap" panose="020F0504030202060203"/>
              </a:rPr>
              <a:t>Kết quả đạt được</a:t>
            </a:r>
            <a:endParaRPr lang="en-US" sz="4000" b="1">
              <a:solidFill>
                <a:srgbClr val="272626"/>
              </a:solidFill>
              <a:latin typeface="Calibri" panose="020F0502020204030204" charset="0"/>
              <a:ea typeface="Asap" panose="020F0504030202060203"/>
              <a:cs typeface="Calibri" panose="020F0502020204030204" charset="0"/>
              <a:sym typeface="Asap" panose="020F0504030202060203"/>
            </a:endParaRPr>
          </a:p>
          <a:p>
            <a:pPr indent="457200" algn="just" defTabSz="266700">
              <a:lnSpc>
                <a:spcPct val="150000"/>
              </a:lnSpc>
              <a:spcBef>
                <a:spcPct val="0"/>
              </a:spcBef>
              <a:spcAft>
                <a:spcPct val="0"/>
              </a:spcAft>
              <a:buFont typeface="Wingdings" panose="05000000000000000000" charset="0"/>
              <a:buNone/>
            </a:pP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4.7</a:t>
            </a:r>
            <a:r>
              <a:rPr lang="vi-VN"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a:t>
            </a:r>
            <a:r>
              <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rPr>
              <a:t> Giao diện trang thông tin liên hệ</a:t>
            </a:r>
            <a:endParaRPr lang="en-US" altLang="en-US" sz="3400" b="1">
              <a:solidFill>
                <a:srgbClr val="272626"/>
              </a:solidFill>
              <a:latin typeface="Calibri" panose="020F0502020204030204" charset="0"/>
              <a:ea typeface="Sriracha" panose="00000500000000000000"/>
              <a:cs typeface="Calibri" panose="020F0502020204030204" charset="0"/>
              <a:sym typeface="Sriracha" panose="0000050000000000000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solidFill>
                  <a:srgbClr val="272626"/>
                </a:solidFill>
                <a:latin typeface="Calibri" panose="020F0502020204030204" charset="0"/>
                <a:ea typeface="Sriracha" panose="00000500000000000000"/>
                <a:cs typeface="Calibri" panose="020F0502020204030204" charset="0"/>
                <a:sym typeface="Sriracha" panose="00000500000000000000"/>
              </a:rPr>
              <a:t>Vai trò: Tính n</a:t>
            </a:r>
            <a:r>
              <a:rPr lang="" altLang="en-US" sz="3400">
                <a:solidFill>
                  <a:srgbClr val="272626"/>
                </a:solidFill>
                <a:latin typeface="Calibri" panose="020F0502020204030204" charset="0"/>
                <a:ea typeface="Sriracha" panose="00000500000000000000"/>
                <a:cs typeface="Calibri" panose="020F0502020204030204" charset="0"/>
                <a:sym typeface="Sriracha" panose="00000500000000000000"/>
              </a:rPr>
              <a:t>ă</a:t>
            </a:r>
            <a:r>
              <a:rPr lang="en-US" altLang="en-US" sz="3400">
                <a:solidFill>
                  <a:srgbClr val="272626"/>
                </a:solidFill>
                <a:latin typeface="Calibri" panose="020F0502020204030204" charset="0"/>
                <a:ea typeface="Sriracha" panose="00000500000000000000"/>
                <a:cs typeface="Calibri" panose="020F0502020204030204" charset="0"/>
                <a:sym typeface="Sriracha" panose="00000500000000000000"/>
              </a:rPr>
              <a:t>ng không thể thiếu trên website.  </a:t>
            </a:r>
            <a:endParaRPr lang="en-US" altLang="en-US" sz="3400">
              <a:solidFill>
                <a:srgbClr val="272626"/>
              </a:solidFill>
              <a:latin typeface="Calibri" panose="020F0502020204030204" charset="0"/>
              <a:ea typeface="Sriracha" panose="00000500000000000000"/>
              <a:cs typeface="Calibri" panose="020F0502020204030204" charset="0"/>
              <a:sym typeface="Sriracha" panose="0000050000000000000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solidFill>
                  <a:srgbClr val="272626"/>
                </a:solidFill>
                <a:latin typeface="Calibri" panose="020F0502020204030204" charset="0"/>
                <a:ea typeface="Sriracha" panose="00000500000000000000"/>
                <a:cs typeface="Calibri" panose="020F0502020204030204" charset="0"/>
                <a:sym typeface="Sriracha" panose="00000500000000000000"/>
              </a:rPr>
              <a:t>Nội dung: Cung cấp thông tin liên hệ nh</a:t>
            </a:r>
            <a:r>
              <a:rPr lang="" altLang="en-US" sz="3400">
                <a:solidFill>
                  <a:srgbClr val="272626"/>
                </a:solidFill>
                <a:latin typeface="Calibri" panose="020F0502020204030204" charset="0"/>
                <a:ea typeface="Sriracha" panose="00000500000000000000"/>
                <a:cs typeface="Calibri" panose="020F0502020204030204" charset="0"/>
                <a:sym typeface="Sriracha" panose="00000500000000000000"/>
              </a:rPr>
              <a:t>ư</a:t>
            </a:r>
            <a:r>
              <a:rPr lang="en-US" altLang="en-US" sz="3400">
                <a:solidFill>
                  <a:srgbClr val="272626"/>
                </a:solidFill>
                <a:latin typeface="Calibri" panose="020F0502020204030204" charset="0"/>
                <a:ea typeface="Sriracha" panose="00000500000000000000"/>
                <a:cs typeface="Calibri" panose="020F0502020204030204" charset="0"/>
                <a:sym typeface="Sriracha" panose="00000500000000000000"/>
              </a:rPr>
              <a:t> hotline, email, mạng xã hội (Facebook, Instagram).  </a:t>
            </a:r>
            <a:endParaRPr lang="en-US" altLang="en-US" sz="3400">
              <a:solidFill>
                <a:srgbClr val="272626"/>
              </a:solidFill>
              <a:latin typeface="Calibri" panose="020F0502020204030204" charset="0"/>
              <a:ea typeface="Sriracha" panose="00000500000000000000"/>
              <a:cs typeface="Calibri" panose="020F0502020204030204" charset="0"/>
              <a:sym typeface="Sriracha" panose="00000500000000000000"/>
            </a:endParaRPr>
          </a:p>
          <a:p>
            <a:pPr marL="457200" indent="-457200" algn="just" defTabSz="266700">
              <a:lnSpc>
                <a:spcPct val="150000"/>
              </a:lnSpc>
              <a:spcBef>
                <a:spcPct val="0"/>
              </a:spcBef>
              <a:spcAft>
                <a:spcPct val="0"/>
              </a:spcAft>
              <a:buFont typeface="Wingdings" panose="05000000000000000000" charset="0"/>
              <a:buChar char="ü"/>
            </a:pPr>
            <a:r>
              <a:rPr lang="en-US" altLang="en-US" sz="3400">
                <a:solidFill>
                  <a:srgbClr val="272626"/>
                </a:solidFill>
                <a:latin typeface="Calibri" panose="020F0502020204030204" charset="0"/>
                <a:ea typeface="Sriracha" panose="00000500000000000000"/>
                <a:cs typeface="Calibri" panose="020F0502020204030204" charset="0"/>
                <a:sym typeface="Sriracha" panose="00000500000000000000"/>
              </a:rPr>
              <a:t>Mục tiêu: Giúp khách hàng liên hệ dễ dàng và thuận tiện.</a:t>
            </a:r>
            <a:endParaRPr lang="en-US" altLang="en-US" sz="3400">
              <a:solidFill>
                <a:srgbClr val="272626"/>
              </a:solidFill>
              <a:latin typeface="Calibri" panose="020F0502020204030204" charset="0"/>
              <a:ea typeface="Sriracha" panose="00000500000000000000"/>
              <a:cs typeface="Calibri" panose="020F0502020204030204" charset="0"/>
              <a:sym typeface="Sriracha" panose="00000500000000000000"/>
            </a:endParaRPr>
          </a:p>
        </p:txBody>
      </p:sp>
      <p:sp>
        <p:nvSpPr>
          <p:cNvPr id="12" name="Text Box 11"/>
          <p:cNvSpPr txBox="1"/>
          <p:nvPr/>
        </p:nvSpPr>
        <p:spPr>
          <a:xfrm>
            <a:off x="9417685" y="8267700"/>
            <a:ext cx="8375650" cy="777875"/>
          </a:xfrm>
          <a:prstGeom prst="rect">
            <a:avLst/>
          </a:prstGeom>
        </p:spPr>
        <p:txBody>
          <a:bodyPr wrap="square">
            <a:noAutofit/>
          </a:bodyPr>
          <a:p>
            <a:pPr indent="0" algn="ctr" defTabSz="266700">
              <a:lnSpc>
                <a:spcPct val="150000"/>
              </a:lnSpc>
              <a:spcBef>
                <a:spcPct val="0"/>
              </a:spcBef>
              <a:spcAft>
                <a:spcPct val="0"/>
              </a:spcAft>
            </a:pPr>
            <a:r>
              <a:rPr lang="en-US" altLang="en-US" sz="3200" i="1">
                <a:solidFill>
                  <a:srgbClr val="000000"/>
                </a:solidFill>
                <a:latin typeface="Calibri" panose="020F0502020204030204" charset="0"/>
                <a:ea typeface="Times New Roman" panose="02020603050405020304"/>
                <a:cs typeface="Calibri" panose="020F0502020204030204" charset="0"/>
              </a:rPr>
              <a:t>Hình 4.1</a:t>
            </a:r>
            <a:r>
              <a:rPr lang="vi-VN" altLang="en-US" sz="3200" i="1">
                <a:solidFill>
                  <a:srgbClr val="000000"/>
                </a:solidFill>
                <a:latin typeface="Calibri" panose="020F0502020204030204" charset="0"/>
                <a:ea typeface="Times New Roman" panose="02020603050405020304"/>
                <a:cs typeface="Calibri" panose="020F0502020204030204" charset="0"/>
              </a:rPr>
              <a:t>1</a:t>
            </a:r>
            <a:r>
              <a:rPr lang="en-US" altLang="en-US" sz="3200" i="1">
                <a:solidFill>
                  <a:srgbClr val="000000"/>
                </a:solidFill>
                <a:latin typeface="Calibri" panose="020F0502020204030204" charset="0"/>
                <a:ea typeface="Times New Roman" panose="02020603050405020304"/>
                <a:cs typeface="Calibri" panose="020F0502020204030204" charset="0"/>
              </a:rPr>
              <a:t>: Thông tin liên hệ của website</a:t>
            </a:r>
            <a:endParaRPr lang="en-US" altLang="en-US" sz="3200" i="1">
              <a:solidFill>
                <a:srgbClr val="000000"/>
              </a:solidFill>
              <a:latin typeface="Calibri" panose="020F0502020204030204" charset="0"/>
              <a:ea typeface="Times New Roman" panose="02020603050405020304"/>
              <a:cs typeface="Calibri" panose="020F0502020204030204" charset="0"/>
            </a:endParaRPr>
          </a:p>
        </p:txBody>
      </p:sp>
      <p:pic>
        <p:nvPicPr>
          <p:cNvPr id="-2147482590" name="Picture -2147482591"/>
          <p:cNvPicPr>
            <a:picLocks noChangeAspect="1"/>
          </p:cNvPicPr>
          <p:nvPr/>
        </p:nvPicPr>
        <p:blipFill>
          <a:blip r:embed="rId3"/>
          <a:stretch>
            <a:fillRect/>
          </a:stretch>
        </p:blipFill>
        <p:spPr>
          <a:xfrm>
            <a:off x="10287000" y="3456305"/>
            <a:ext cx="6667500" cy="4441825"/>
          </a:xfrm>
          <a:prstGeom prst="rect">
            <a:avLst/>
          </a:prstGeom>
          <a:noFill/>
          <a:ln w="9525" cap="flat" cmpd="sng">
            <a:solidFill>
              <a:srgbClr val="A6A6A6"/>
            </a:solidFill>
            <a:prstDash val="solid"/>
            <a:miter/>
            <a:headEnd type="none" w="med" len="med"/>
            <a:tailEnd type="none" w="med" len="me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rot="0">
            <a:off x="797560" y="916305"/>
            <a:ext cx="6086475" cy="1755140"/>
            <a:chOff x="0" y="0"/>
            <a:chExt cx="5863658" cy="8878865"/>
          </a:xfrm>
        </p:grpSpPr>
        <p:sp>
          <p:nvSpPr>
            <p:cNvPr id="3"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5" name="TextBox 5"/>
          <p:cNvSpPr txBox="1"/>
          <p:nvPr/>
        </p:nvSpPr>
        <p:spPr>
          <a:xfrm>
            <a:off x="2336165" y="1409700"/>
            <a:ext cx="3014980" cy="64579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5. </a:t>
            </a:r>
            <a:r>
              <a:rPr 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Kết luận</a:t>
            </a:r>
            <a:endParaRPr lang="en-US" sz="4000" b="1" u="none">
              <a:solidFill>
                <a:srgbClr val="272626"/>
              </a:solidFill>
              <a:latin typeface="Sriracha" panose="00000500000000000000"/>
              <a:ea typeface="Sriracha" panose="00000500000000000000"/>
              <a:cs typeface="Sriracha" panose="00000500000000000000"/>
              <a:sym typeface="Sriracha" panose="00000500000000000000"/>
            </a:endParaRPr>
          </a:p>
        </p:txBody>
      </p:sp>
      <p:sp>
        <p:nvSpPr>
          <p:cNvPr id="31" name="Text Box 30"/>
          <p:cNvSpPr txBox="1"/>
          <p:nvPr/>
        </p:nvSpPr>
        <p:spPr>
          <a:xfrm>
            <a:off x="1684655" y="3162300"/>
            <a:ext cx="14919325" cy="5584825"/>
          </a:xfrm>
          <a:prstGeom prst="rect">
            <a:avLst/>
          </a:prstGeom>
        </p:spPr>
        <p:txBody>
          <a:bodyPr wrap="square">
            <a:spAutoFit/>
          </a:bodyPr>
          <a:p>
            <a:pPr>
              <a:lnSpc>
                <a:spcPct val="150000"/>
              </a:lnSpc>
            </a:pPr>
            <a:r>
              <a:rPr sz="3400" b="1">
                <a:latin typeface="Calibri" panose="020F0502020204030204" charset="0"/>
                <a:cs typeface="Calibri" panose="020F0502020204030204" charset="0"/>
              </a:rPr>
              <a:t>Kết quả đạt được</a:t>
            </a:r>
            <a:endParaRPr sz="3400" b="1">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Sử dụng thành thạo các ngôn ngữ thiết kế web như HTML, CSS, JS, PHP và kết nối cơ sở dữ liệu MySQL để xây dựng website cung cấp dịch vụ chăm sóc thú cưng.</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Thực hiện đúng quy trình phát triển web.</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Xây dựng bố cục trang web hợp lý.</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Bước đầu hoàn thiện các nghiệp vụ hệ thống và cung cấp đầy đủ các dịch vụ đến khách hàng.</a:t>
            </a:r>
            <a:endParaRPr sz="3400">
              <a:latin typeface="Calibri" panose="020F0502020204030204" charset="0"/>
              <a:cs typeface="Calibri" panose="020F050202020403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rot="0">
            <a:off x="721360" y="382905"/>
            <a:ext cx="6086475" cy="1755140"/>
            <a:chOff x="0" y="0"/>
            <a:chExt cx="5863658" cy="8878865"/>
          </a:xfrm>
        </p:grpSpPr>
        <p:sp>
          <p:nvSpPr>
            <p:cNvPr id="3"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5" name="TextBox 5"/>
          <p:cNvSpPr txBox="1"/>
          <p:nvPr/>
        </p:nvSpPr>
        <p:spPr>
          <a:xfrm>
            <a:off x="2259965" y="876300"/>
            <a:ext cx="3014980" cy="64579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5. </a:t>
            </a:r>
            <a:r>
              <a:rPr 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Kết luận</a:t>
            </a:r>
            <a:endParaRPr lang="en-US" sz="4000" b="1" u="none">
              <a:solidFill>
                <a:srgbClr val="272626"/>
              </a:solidFill>
              <a:latin typeface="Sriracha" panose="00000500000000000000"/>
              <a:ea typeface="Sriracha" panose="00000500000000000000"/>
              <a:cs typeface="Sriracha" panose="00000500000000000000"/>
              <a:sym typeface="Sriracha" panose="00000500000000000000"/>
            </a:endParaRPr>
          </a:p>
        </p:txBody>
      </p:sp>
      <p:sp>
        <p:nvSpPr>
          <p:cNvPr id="31" name="Text Box 30"/>
          <p:cNvSpPr txBox="1"/>
          <p:nvPr/>
        </p:nvSpPr>
        <p:spPr>
          <a:xfrm>
            <a:off x="3482975" y="2171700"/>
            <a:ext cx="11322050" cy="7939405"/>
          </a:xfrm>
          <a:prstGeom prst="rect">
            <a:avLst/>
          </a:prstGeom>
        </p:spPr>
        <p:txBody>
          <a:bodyPr wrap="square">
            <a:spAutoFit/>
          </a:bodyPr>
          <a:p>
            <a:pPr>
              <a:lnSpc>
                <a:spcPct val="150000"/>
              </a:lnSpc>
            </a:pPr>
            <a:r>
              <a:rPr sz="3400" b="1">
                <a:latin typeface="Calibri" panose="020F0502020204030204" charset="0"/>
                <a:cs typeface="Calibri" panose="020F0502020204030204" charset="0"/>
              </a:rPr>
              <a:t>Ưu nhược điểm</a:t>
            </a:r>
            <a:endParaRPr sz="3400" b="1">
              <a:latin typeface="Calibri" panose="020F0502020204030204" charset="0"/>
              <a:cs typeface="Calibri" panose="020F0502020204030204" charset="0"/>
            </a:endParaRPr>
          </a:p>
          <a:p>
            <a:pPr>
              <a:lnSpc>
                <a:spcPct val="150000"/>
              </a:lnSpc>
            </a:pPr>
            <a:r>
              <a:rPr sz="3400" b="1" i="1">
                <a:latin typeface="Calibri" panose="020F0502020204030204" charset="0"/>
                <a:cs typeface="Calibri" panose="020F0502020204030204" charset="0"/>
              </a:rPr>
              <a:t>Ưu điểm:</a:t>
            </a:r>
            <a:endParaRPr sz="3400" b="1" i="1">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Giao diện website đẹp, bố cục rõ ràng.</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Cung cấp hình ảnh rõ nét và đầy đủ về các dịch vụ.</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Đưa đến dịch vụ chăm sóc thú cưng uy tín cho khách hàng.</a:t>
            </a:r>
            <a:endParaRPr sz="3400">
              <a:latin typeface="Calibri" panose="020F0502020204030204" charset="0"/>
              <a:cs typeface="Calibri" panose="020F0502020204030204" charset="0"/>
            </a:endParaRPr>
          </a:p>
          <a:p>
            <a:pPr>
              <a:lnSpc>
                <a:spcPct val="150000"/>
              </a:lnSpc>
            </a:pPr>
            <a:r>
              <a:rPr sz="3400" b="1" i="1">
                <a:latin typeface="Calibri" panose="020F0502020204030204" charset="0"/>
                <a:cs typeface="Calibri" panose="020F0502020204030204" charset="0"/>
              </a:rPr>
              <a:t>Nhược điểm:</a:t>
            </a:r>
            <a:endParaRPr sz="3400" b="1" i="1">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Website có quy mô nhỏ, chỉ mang tính mô phỏng.</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Chưa tích hợp chức năng đăng nhập.</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Cung cấp hình ảnh dịch vụ chưa đa dạng.</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Dịch vụ hỗ trợ khách hàng chưa hoàn chỉnh.</a:t>
            </a:r>
            <a:endParaRPr sz="3400">
              <a:latin typeface="Calibri" panose="020F0502020204030204" charset="0"/>
              <a:cs typeface="Calibri" panose="020F050202020403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rot="0">
            <a:off x="949960" y="916305"/>
            <a:ext cx="6086475" cy="1755140"/>
            <a:chOff x="0" y="0"/>
            <a:chExt cx="5863658" cy="8878865"/>
          </a:xfrm>
        </p:grpSpPr>
        <p:sp>
          <p:nvSpPr>
            <p:cNvPr id="3"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5" name="TextBox 5"/>
          <p:cNvSpPr txBox="1"/>
          <p:nvPr/>
        </p:nvSpPr>
        <p:spPr>
          <a:xfrm>
            <a:off x="2488565" y="1409700"/>
            <a:ext cx="3014980" cy="645795"/>
          </a:xfrm>
          <a:prstGeom prst="rect">
            <a:avLst/>
          </a:prstGeom>
        </p:spPr>
        <p:txBody>
          <a:bodyPr wrap="square" lIns="0" tIns="0" rIns="0" bIns="0" rtlCol="0" anchor="t">
            <a:spAutoFit/>
          </a:bodyPr>
          <a:lstStyle/>
          <a:p>
            <a:pPr algn="just">
              <a:lnSpc>
                <a:spcPts val="5040"/>
              </a:lnSpc>
              <a:spcBef>
                <a:spcPct val="0"/>
              </a:spcBef>
            </a:pPr>
            <a:r>
              <a:rPr lang="vi-VN" alt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5. </a:t>
            </a:r>
            <a:r>
              <a:rPr 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Kết luận</a:t>
            </a:r>
            <a:endParaRPr lang="en-US" sz="4000" b="1" u="none">
              <a:solidFill>
                <a:srgbClr val="272626"/>
              </a:solidFill>
              <a:latin typeface="Sriracha" panose="00000500000000000000"/>
              <a:ea typeface="Sriracha" panose="00000500000000000000"/>
              <a:cs typeface="Sriracha" panose="00000500000000000000"/>
              <a:sym typeface="Sriracha" panose="00000500000000000000"/>
            </a:endParaRPr>
          </a:p>
        </p:txBody>
      </p:sp>
      <p:sp>
        <p:nvSpPr>
          <p:cNvPr id="31" name="Text Box 30"/>
          <p:cNvSpPr txBox="1"/>
          <p:nvPr/>
        </p:nvSpPr>
        <p:spPr>
          <a:xfrm>
            <a:off x="3789680" y="3238500"/>
            <a:ext cx="10708640" cy="4015105"/>
          </a:xfrm>
          <a:prstGeom prst="rect">
            <a:avLst/>
          </a:prstGeom>
        </p:spPr>
        <p:txBody>
          <a:bodyPr wrap="square">
            <a:spAutoFit/>
          </a:bodyPr>
          <a:p>
            <a:pPr>
              <a:lnSpc>
                <a:spcPct val="150000"/>
              </a:lnSpc>
            </a:pPr>
            <a:r>
              <a:rPr sz="3400" b="1">
                <a:latin typeface="Calibri" panose="020F0502020204030204" charset="0"/>
                <a:cs typeface="Calibri" panose="020F0502020204030204" charset="0"/>
              </a:rPr>
              <a:t>Hướng phát triển</a:t>
            </a:r>
            <a:endParaRPr sz="3400" b="1">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Phát triển website đáp ứng đầy đủ các yêu cầu nghiệp vụ.</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Xử lý chức năng đăng nhập cho người dùng.</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Cung cấp thêm hình ảnh sản phẩm đa dạng.</a:t>
            </a:r>
            <a:endParaRPr sz="3400">
              <a:latin typeface="Calibri" panose="020F0502020204030204" charset="0"/>
              <a:cs typeface="Calibri" panose="020F0502020204030204" charset="0"/>
            </a:endParaRPr>
          </a:p>
          <a:p>
            <a:pPr marL="457200" indent="-457200">
              <a:lnSpc>
                <a:spcPct val="150000"/>
              </a:lnSpc>
              <a:buFont typeface="Wingdings" panose="05000000000000000000" charset="0"/>
              <a:buChar char="ü"/>
            </a:pPr>
            <a:r>
              <a:rPr sz="3400">
                <a:latin typeface="Calibri" panose="020F0502020204030204" charset="0"/>
                <a:cs typeface="Calibri" panose="020F0502020204030204" charset="0"/>
              </a:rPr>
              <a:t>Hoàn thiện dịch vụ chăm sóc khách hàng.</a:t>
            </a:r>
            <a:endParaRPr sz="3400">
              <a:latin typeface="Calibri" panose="020F0502020204030204" charset="0"/>
              <a:cs typeface="Calibri" panose="020F050202020403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D7E5"/>
        </a:solidFill>
        <a:effectLst/>
      </p:bgPr>
    </p:bg>
    <p:spTree>
      <p:nvGrpSpPr>
        <p:cNvPr id="1" name=""/>
        <p:cNvGrpSpPr/>
        <p:nvPr/>
      </p:nvGrpSpPr>
      <p:grpSpPr>
        <a:xfrm>
          <a:off x="0" y="0"/>
          <a:ext cx="0" cy="0"/>
          <a:chOff x="0" y="0"/>
          <a:chExt cx="0" cy="0"/>
        </a:xfrm>
      </p:grpSpPr>
      <p:sp>
        <p:nvSpPr>
          <p:cNvPr id="2" name="Freeform 2"/>
          <p:cNvSpPr/>
          <p:nvPr/>
        </p:nvSpPr>
        <p:spPr>
          <a:xfrm rot="1456560">
            <a:off x="17003228" y="1137670"/>
            <a:ext cx="760877" cy="1073032"/>
          </a:xfrm>
          <a:custGeom>
            <a:avLst/>
            <a:gdLst/>
            <a:ahLst/>
            <a:cxnLst/>
            <a:rect l="l" t="t" r="r" b="b"/>
            <a:pathLst>
              <a:path w="760877" h="1073032">
                <a:moveTo>
                  <a:pt x="0" y="0"/>
                </a:moveTo>
                <a:lnTo>
                  <a:pt x="760878" y="0"/>
                </a:lnTo>
                <a:lnTo>
                  <a:pt x="760878" y="1073032"/>
                </a:lnTo>
                <a:lnTo>
                  <a:pt x="0" y="10730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404847">
            <a:off x="517967" y="3803119"/>
            <a:ext cx="1122310" cy="1122310"/>
          </a:xfrm>
          <a:custGeom>
            <a:avLst/>
            <a:gdLst/>
            <a:ahLst/>
            <a:cxnLst/>
            <a:rect l="l" t="t" r="r" b="b"/>
            <a:pathLst>
              <a:path w="1122310" h="1122310">
                <a:moveTo>
                  <a:pt x="0" y="0"/>
                </a:moveTo>
                <a:lnTo>
                  <a:pt x="1122310" y="0"/>
                </a:lnTo>
                <a:lnTo>
                  <a:pt x="1122310" y="1122310"/>
                </a:lnTo>
                <a:lnTo>
                  <a:pt x="0" y="1122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461588">
            <a:off x="15678788" y="5514100"/>
            <a:ext cx="1221388" cy="1296841"/>
          </a:xfrm>
          <a:custGeom>
            <a:avLst/>
            <a:gdLst/>
            <a:ahLst/>
            <a:cxnLst/>
            <a:rect l="l" t="t" r="r" b="b"/>
            <a:pathLst>
              <a:path w="1221388" h="1296841">
                <a:moveTo>
                  <a:pt x="0" y="0"/>
                </a:moveTo>
                <a:lnTo>
                  <a:pt x="1221388" y="0"/>
                </a:lnTo>
                <a:lnTo>
                  <a:pt x="1221388" y="1296841"/>
                </a:lnTo>
                <a:lnTo>
                  <a:pt x="0" y="12968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646022">
            <a:off x="544691" y="476732"/>
            <a:ext cx="1303493" cy="1201584"/>
          </a:xfrm>
          <a:custGeom>
            <a:avLst/>
            <a:gdLst/>
            <a:ahLst/>
            <a:cxnLst/>
            <a:rect l="l" t="t" r="r" b="b"/>
            <a:pathLst>
              <a:path w="1303493" h="1201584">
                <a:moveTo>
                  <a:pt x="0" y="0"/>
                </a:moveTo>
                <a:lnTo>
                  <a:pt x="1303494" y="0"/>
                </a:lnTo>
                <a:lnTo>
                  <a:pt x="1303494" y="1201584"/>
                </a:lnTo>
                <a:lnTo>
                  <a:pt x="0" y="1201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777506" y="3980342"/>
            <a:ext cx="1077413" cy="1288211"/>
          </a:xfrm>
          <a:custGeom>
            <a:avLst/>
            <a:gdLst/>
            <a:ahLst/>
            <a:cxnLst/>
            <a:rect l="l" t="t" r="r" b="b"/>
            <a:pathLst>
              <a:path w="1077413" h="1288211">
                <a:moveTo>
                  <a:pt x="0" y="0"/>
                </a:moveTo>
                <a:lnTo>
                  <a:pt x="1077412" y="0"/>
                </a:lnTo>
                <a:lnTo>
                  <a:pt x="1077412" y="1288211"/>
                </a:lnTo>
                <a:lnTo>
                  <a:pt x="0" y="12882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138642" y="563362"/>
            <a:ext cx="1433059" cy="930675"/>
          </a:xfrm>
          <a:custGeom>
            <a:avLst/>
            <a:gdLst/>
            <a:ahLst/>
            <a:cxnLst/>
            <a:rect l="l" t="t" r="r" b="b"/>
            <a:pathLst>
              <a:path w="1433059" h="930675">
                <a:moveTo>
                  <a:pt x="0" y="0"/>
                </a:moveTo>
                <a:lnTo>
                  <a:pt x="1433059" y="0"/>
                </a:lnTo>
                <a:lnTo>
                  <a:pt x="1433059" y="930676"/>
                </a:lnTo>
                <a:lnTo>
                  <a:pt x="0" y="930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8003586">
            <a:off x="16298884" y="2278356"/>
            <a:ext cx="545634" cy="1130375"/>
          </a:xfrm>
          <a:custGeom>
            <a:avLst/>
            <a:gdLst/>
            <a:ahLst/>
            <a:cxnLst/>
            <a:rect l="l" t="t" r="r" b="b"/>
            <a:pathLst>
              <a:path w="545634" h="1130375">
                <a:moveTo>
                  <a:pt x="0" y="0"/>
                </a:moveTo>
                <a:lnTo>
                  <a:pt x="545634" y="0"/>
                </a:lnTo>
                <a:lnTo>
                  <a:pt x="545634" y="1130375"/>
                </a:lnTo>
                <a:lnTo>
                  <a:pt x="0" y="11303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920968">
            <a:off x="691536" y="2688533"/>
            <a:ext cx="1935172" cy="633329"/>
          </a:xfrm>
          <a:custGeom>
            <a:avLst/>
            <a:gdLst/>
            <a:ahLst/>
            <a:cxnLst/>
            <a:rect l="l" t="t" r="r" b="b"/>
            <a:pathLst>
              <a:path w="1935172" h="633329">
                <a:moveTo>
                  <a:pt x="0" y="0"/>
                </a:moveTo>
                <a:lnTo>
                  <a:pt x="1935172" y="0"/>
                </a:lnTo>
                <a:lnTo>
                  <a:pt x="1935172" y="633329"/>
                </a:lnTo>
                <a:lnTo>
                  <a:pt x="0" y="6333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1129358">
            <a:off x="2016552" y="1617438"/>
            <a:ext cx="839734" cy="798511"/>
          </a:xfrm>
          <a:custGeom>
            <a:avLst/>
            <a:gdLst/>
            <a:ahLst/>
            <a:cxnLst/>
            <a:rect l="l" t="t" r="r" b="b"/>
            <a:pathLst>
              <a:path w="839734" h="798511">
                <a:moveTo>
                  <a:pt x="0" y="0"/>
                </a:moveTo>
                <a:lnTo>
                  <a:pt x="839734" y="0"/>
                </a:lnTo>
                <a:lnTo>
                  <a:pt x="839734" y="798511"/>
                </a:lnTo>
                <a:lnTo>
                  <a:pt x="0" y="79851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1453495">
            <a:off x="449009" y="6682804"/>
            <a:ext cx="1260226" cy="1426182"/>
          </a:xfrm>
          <a:custGeom>
            <a:avLst/>
            <a:gdLst/>
            <a:ahLst/>
            <a:cxnLst/>
            <a:rect l="l" t="t" r="r" b="b"/>
            <a:pathLst>
              <a:path w="1260226" h="1426182">
                <a:moveTo>
                  <a:pt x="0" y="0"/>
                </a:moveTo>
                <a:lnTo>
                  <a:pt x="1260226" y="0"/>
                </a:lnTo>
                <a:lnTo>
                  <a:pt x="1260226" y="1426182"/>
                </a:lnTo>
                <a:lnTo>
                  <a:pt x="0" y="142618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rot="-10601344">
            <a:off x="1374128" y="4867178"/>
            <a:ext cx="1451981" cy="1451981"/>
          </a:xfrm>
          <a:custGeom>
            <a:avLst/>
            <a:gdLst/>
            <a:ahLst/>
            <a:cxnLst/>
            <a:rect l="l" t="t" r="r" b="b"/>
            <a:pathLst>
              <a:path w="1451981" h="1451981">
                <a:moveTo>
                  <a:pt x="0" y="0"/>
                </a:moveTo>
                <a:lnTo>
                  <a:pt x="1451981" y="0"/>
                </a:lnTo>
                <a:lnTo>
                  <a:pt x="1451981" y="1451981"/>
                </a:lnTo>
                <a:lnTo>
                  <a:pt x="0" y="145198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9438273">
            <a:off x="17174152" y="6290540"/>
            <a:ext cx="399981" cy="1848650"/>
          </a:xfrm>
          <a:custGeom>
            <a:avLst/>
            <a:gdLst/>
            <a:ahLst/>
            <a:cxnLst/>
            <a:rect l="l" t="t" r="r" b="b"/>
            <a:pathLst>
              <a:path w="399981" h="1848650">
                <a:moveTo>
                  <a:pt x="0" y="0"/>
                </a:moveTo>
                <a:lnTo>
                  <a:pt x="399980" y="0"/>
                </a:lnTo>
                <a:lnTo>
                  <a:pt x="399980" y="1848649"/>
                </a:lnTo>
                <a:lnTo>
                  <a:pt x="0" y="184864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rot="-3659741">
            <a:off x="15516672" y="7933902"/>
            <a:ext cx="913813" cy="934195"/>
          </a:xfrm>
          <a:custGeom>
            <a:avLst/>
            <a:gdLst/>
            <a:ahLst/>
            <a:cxnLst/>
            <a:rect l="l" t="t" r="r" b="b"/>
            <a:pathLst>
              <a:path w="913813" h="934195">
                <a:moveTo>
                  <a:pt x="0" y="0"/>
                </a:moveTo>
                <a:lnTo>
                  <a:pt x="913813" y="0"/>
                </a:lnTo>
                <a:lnTo>
                  <a:pt x="913813" y="934195"/>
                </a:lnTo>
                <a:lnTo>
                  <a:pt x="0" y="934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rot="1842453">
            <a:off x="16896164" y="8692004"/>
            <a:ext cx="876542" cy="977886"/>
          </a:xfrm>
          <a:custGeom>
            <a:avLst/>
            <a:gdLst/>
            <a:ahLst/>
            <a:cxnLst/>
            <a:rect l="l" t="t" r="r" b="b"/>
            <a:pathLst>
              <a:path w="876542" h="977886">
                <a:moveTo>
                  <a:pt x="0" y="0"/>
                </a:moveTo>
                <a:lnTo>
                  <a:pt x="876542" y="0"/>
                </a:lnTo>
                <a:lnTo>
                  <a:pt x="876542" y="977886"/>
                </a:lnTo>
                <a:lnTo>
                  <a:pt x="0" y="97788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p:cNvSpPr/>
          <p:nvPr/>
        </p:nvSpPr>
        <p:spPr>
          <a:xfrm rot="1045001">
            <a:off x="2122556" y="7316621"/>
            <a:ext cx="862233" cy="1618526"/>
          </a:xfrm>
          <a:custGeom>
            <a:avLst/>
            <a:gdLst/>
            <a:ahLst/>
            <a:cxnLst/>
            <a:rect l="l" t="t" r="r" b="b"/>
            <a:pathLst>
              <a:path w="862233" h="1618526">
                <a:moveTo>
                  <a:pt x="0" y="0"/>
                </a:moveTo>
                <a:lnTo>
                  <a:pt x="862233" y="0"/>
                </a:lnTo>
                <a:lnTo>
                  <a:pt x="862233" y="1618526"/>
                </a:lnTo>
                <a:lnTo>
                  <a:pt x="0" y="161852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p:cNvSpPr/>
          <p:nvPr/>
        </p:nvSpPr>
        <p:spPr>
          <a:xfrm rot="-4492633">
            <a:off x="1172670" y="8480136"/>
            <a:ext cx="616301" cy="1812650"/>
          </a:xfrm>
          <a:custGeom>
            <a:avLst/>
            <a:gdLst/>
            <a:ahLst/>
            <a:cxnLst/>
            <a:rect l="l" t="t" r="r" b="b"/>
            <a:pathLst>
              <a:path w="616301" h="1812650">
                <a:moveTo>
                  <a:pt x="0" y="0"/>
                </a:moveTo>
                <a:lnTo>
                  <a:pt x="616301" y="0"/>
                </a:lnTo>
                <a:lnTo>
                  <a:pt x="616301" y="1812649"/>
                </a:lnTo>
                <a:lnTo>
                  <a:pt x="0" y="181264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3" name="Freeform 23"/>
          <p:cNvSpPr/>
          <p:nvPr/>
        </p:nvSpPr>
        <p:spPr>
          <a:xfrm>
            <a:off x="15619574" y="3626338"/>
            <a:ext cx="708008" cy="708008"/>
          </a:xfrm>
          <a:custGeom>
            <a:avLst/>
            <a:gdLst/>
            <a:ahLst/>
            <a:cxnLst/>
            <a:rect l="l" t="t" r="r" b="b"/>
            <a:pathLst>
              <a:path w="708008" h="708008">
                <a:moveTo>
                  <a:pt x="0" y="0"/>
                </a:moveTo>
                <a:lnTo>
                  <a:pt x="708008" y="0"/>
                </a:lnTo>
                <a:lnTo>
                  <a:pt x="708008" y="708008"/>
                </a:lnTo>
                <a:lnTo>
                  <a:pt x="0" y="708008"/>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nvGrpSpPr>
          <p:cNvPr id="24" name="Group 23"/>
          <p:cNvGrpSpPr/>
          <p:nvPr/>
        </p:nvGrpSpPr>
        <p:grpSpPr>
          <a:xfrm>
            <a:off x="3197225" y="3160395"/>
            <a:ext cx="11861800" cy="3248025"/>
            <a:chOff x="5426" y="5498"/>
            <a:chExt cx="18014" cy="4995"/>
          </a:xfrm>
        </p:grpSpPr>
        <p:grpSp>
          <p:nvGrpSpPr>
            <p:cNvPr id="20" name="Group 20"/>
            <p:cNvGrpSpPr/>
            <p:nvPr/>
          </p:nvGrpSpPr>
          <p:grpSpPr>
            <a:xfrm rot="0">
              <a:off x="5829" y="5498"/>
              <a:ext cx="17141" cy="4995"/>
              <a:chOff x="0" y="0"/>
              <a:chExt cx="3907097" cy="1138475"/>
            </a:xfrm>
          </p:grpSpPr>
          <p:sp>
            <p:nvSpPr>
              <p:cNvPr id="21" name="Freeform 21"/>
              <p:cNvSpPr/>
              <p:nvPr/>
            </p:nvSpPr>
            <p:spPr>
              <a:xfrm>
                <a:off x="0" y="-4262"/>
                <a:ext cx="3914842" cy="1144961"/>
              </a:xfrm>
              <a:custGeom>
                <a:avLst/>
                <a:gdLst/>
                <a:ahLst/>
                <a:cxnLst/>
                <a:rect l="l" t="t" r="r" b="b"/>
                <a:pathLst>
                  <a:path w="3914842" h="1144961">
                    <a:moveTo>
                      <a:pt x="2975943" y="1133773"/>
                    </a:moveTo>
                    <a:cubicBezTo>
                      <a:pt x="2975943" y="1133773"/>
                      <a:pt x="2556190" y="1144961"/>
                      <a:pt x="2093605" y="1142339"/>
                    </a:cubicBezTo>
                    <a:cubicBezTo>
                      <a:pt x="1711879" y="1140177"/>
                      <a:pt x="1057073" y="1132352"/>
                      <a:pt x="1057073" y="1132352"/>
                    </a:cubicBezTo>
                    <a:cubicBezTo>
                      <a:pt x="812931" y="1123518"/>
                      <a:pt x="565145" y="1106537"/>
                      <a:pt x="398404" y="1048359"/>
                    </a:cubicBezTo>
                    <a:cubicBezTo>
                      <a:pt x="120505" y="951398"/>
                      <a:pt x="0" y="773869"/>
                      <a:pt x="0" y="577261"/>
                    </a:cubicBezTo>
                    <a:cubicBezTo>
                      <a:pt x="8536" y="440430"/>
                      <a:pt x="34263" y="311302"/>
                      <a:pt x="140291" y="225758"/>
                    </a:cubicBezTo>
                    <a:cubicBezTo>
                      <a:pt x="342602" y="62530"/>
                      <a:pt x="736658" y="7673"/>
                      <a:pt x="1155311" y="7673"/>
                    </a:cubicBezTo>
                    <a:cubicBezTo>
                      <a:pt x="1155311" y="7673"/>
                      <a:pt x="1551711" y="15681"/>
                      <a:pt x="1952851" y="7673"/>
                    </a:cubicBezTo>
                    <a:cubicBezTo>
                      <a:pt x="2337264" y="0"/>
                      <a:pt x="2801191" y="7673"/>
                      <a:pt x="2801191" y="7673"/>
                    </a:cubicBezTo>
                    <a:cubicBezTo>
                      <a:pt x="3169498" y="15152"/>
                      <a:pt x="3532811" y="84484"/>
                      <a:pt x="3730551" y="207066"/>
                    </a:cubicBezTo>
                    <a:cubicBezTo>
                      <a:pt x="3881568" y="300683"/>
                      <a:pt x="3914842" y="425358"/>
                      <a:pt x="3905702" y="577261"/>
                    </a:cubicBezTo>
                    <a:cubicBezTo>
                      <a:pt x="3905702" y="891835"/>
                      <a:pt x="3622706" y="1105932"/>
                      <a:pt x="2975943" y="1133773"/>
                    </a:cubicBezTo>
                    <a:close/>
                  </a:path>
                </a:pathLst>
              </a:custGeom>
              <a:solidFill>
                <a:srgbClr val="FFF9ED"/>
              </a:solidFill>
            </p:spPr>
          </p:sp>
        </p:grpSp>
        <p:sp>
          <p:nvSpPr>
            <p:cNvPr id="18" name="TextBox 18"/>
            <p:cNvSpPr txBox="1"/>
            <p:nvPr/>
          </p:nvSpPr>
          <p:spPr>
            <a:xfrm>
              <a:off x="5426" y="5560"/>
              <a:ext cx="18014" cy="4733"/>
            </a:xfrm>
            <a:prstGeom prst="rect">
              <a:avLst/>
            </a:prstGeom>
          </p:spPr>
          <p:txBody>
            <a:bodyPr lIns="0" tIns="0" rIns="0" bIns="0" rtlCol="0" anchor="t">
              <a:spAutoFit/>
            </a:bodyPr>
            <a:lstStyle/>
            <a:p>
              <a:pPr marL="0" lvl="0" indent="0" algn="ctr" fontAlgn="ctr">
                <a:lnSpc>
                  <a:spcPts val="12000"/>
                </a:lnSpc>
                <a:spcBef>
                  <a:spcPct val="0"/>
                </a:spcBef>
              </a:pPr>
              <a:r>
                <a:rPr lang="en-US" altLang="en-US" sz="7200">
                  <a:solidFill>
                    <a:srgbClr val="272626"/>
                  </a:solidFill>
                  <a:latin typeface="Sriracha" panose="00000500000000000000"/>
                  <a:ea typeface="Sriracha" panose="00000500000000000000"/>
                  <a:cs typeface="Sriracha" panose="00000500000000000000"/>
                  <a:sym typeface="Sriracha" panose="00000500000000000000"/>
                </a:rPr>
                <a:t>Cảm ơn Thầy Cô và các bạn </a:t>
              </a:r>
              <a:r>
                <a:rPr lang="" altLang="en-US" sz="7200">
                  <a:solidFill>
                    <a:srgbClr val="272626"/>
                  </a:solidFill>
                  <a:latin typeface="Sriracha" panose="00000500000000000000"/>
                  <a:ea typeface="Sriracha" panose="00000500000000000000"/>
                  <a:cs typeface="Sriracha" panose="00000500000000000000"/>
                  <a:sym typeface="Sriracha" panose="00000500000000000000"/>
                </a:rPr>
                <a:t>đ</a:t>
              </a:r>
              <a:r>
                <a:rPr lang="en-US" altLang="en-US" sz="7200">
                  <a:solidFill>
                    <a:srgbClr val="272626"/>
                  </a:solidFill>
                  <a:latin typeface="Sriracha" panose="00000500000000000000"/>
                  <a:ea typeface="Sriracha" panose="00000500000000000000"/>
                  <a:cs typeface="Sriracha" panose="00000500000000000000"/>
                  <a:sym typeface="Sriracha" panose="00000500000000000000"/>
                </a:rPr>
                <a:t>ã lắng ngh</a:t>
              </a:r>
              <a:r>
                <a:rPr lang="vi-VN" altLang="en-US" sz="7200">
                  <a:solidFill>
                    <a:srgbClr val="272626"/>
                  </a:solidFill>
                  <a:latin typeface="Sriracha" panose="00000500000000000000"/>
                  <a:ea typeface="Sriracha" panose="00000500000000000000"/>
                  <a:cs typeface="Sriracha" panose="00000500000000000000"/>
                  <a:sym typeface="Sriracha" panose="00000500000000000000"/>
                </a:rPr>
                <a:t>e</a:t>
              </a:r>
              <a:endParaRPr lang="vi-VN" altLang="en-US" sz="7200">
                <a:solidFill>
                  <a:srgbClr val="272626"/>
                </a:solidFill>
                <a:latin typeface="Sriracha" panose="00000500000000000000"/>
                <a:ea typeface="Sriracha" panose="00000500000000000000"/>
                <a:cs typeface="Sriracha" panose="00000500000000000000"/>
                <a:sym typeface="Sriracha" panose="0000050000000000000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9ED"/>
        </a:solidFill>
        <a:effectLst/>
      </p:bgPr>
    </p:bg>
    <p:spTree>
      <p:nvGrpSpPr>
        <p:cNvPr id="1" name=""/>
        <p:cNvGrpSpPr/>
        <p:nvPr/>
      </p:nvGrpSpPr>
      <p:grpSpPr>
        <a:xfrm>
          <a:off x="0" y="0"/>
          <a:ext cx="0" cy="0"/>
          <a:chOff x="0" y="0"/>
          <a:chExt cx="0" cy="0"/>
        </a:xfrm>
      </p:grpSpPr>
      <p:sp>
        <p:nvSpPr>
          <p:cNvPr id="5" name="Freeform 5"/>
          <p:cNvSpPr/>
          <p:nvPr/>
        </p:nvSpPr>
        <p:spPr>
          <a:xfrm rot="2169688">
            <a:off x="13743164" y="1151475"/>
            <a:ext cx="1750852" cy="922554"/>
          </a:xfrm>
          <a:custGeom>
            <a:avLst/>
            <a:gdLst/>
            <a:ahLst/>
            <a:cxnLst/>
            <a:rect l="l" t="t" r="r" b="b"/>
            <a:pathLst>
              <a:path w="1750852" h="922554">
                <a:moveTo>
                  <a:pt x="0" y="0"/>
                </a:moveTo>
                <a:lnTo>
                  <a:pt x="1750853" y="0"/>
                </a:lnTo>
                <a:lnTo>
                  <a:pt x="1750853" y="922554"/>
                </a:lnTo>
                <a:lnTo>
                  <a:pt x="0" y="92255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p>
            <a:endParaRPr lang="en-US"/>
          </a:p>
        </p:txBody>
      </p:sp>
      <p:sp>
        <p:nvSpPr>
          <p:cNvPr id="10" name="TextBox 10"/>
          <p:cNvSpPr txBox="1"/>
          <p:nvPr/>
        </p:nvSpPr>
        <p:spPr>
          <a:xfrm>
            <a:off x="1942465" y="1409700"/>
            <a:ext cx="14480540" cy="7324725"/>
          </a:xfrm>
          <a:prstGeom prst="rect">
            <a:avLst/>
          </a:prstGeom>
        </p:spPr>
        <p:txBody>
          <a:bodyPr wrap="square" lIns="0" tIns="0" rIns="0" bIns="0" rtlCol="0" anchor="t">
            <a:spAutoFit/>
          </a:bodyPr>
          <a:lstStyle/>
          <a:p>
            <a:pPr algn="ctr">
              <a:lnSpc>
                <a:spcPts val="8400"/>
              </a:lnSpc>
            </a:pPr>
            <a:r>
              <a:rPr lang="en-US"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1.</a:t>
            </a:r>
            <a:r>
              <a:rPr lang="vi-VN"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 </a:t>
            </a:r>
            <a:r>
              <a:rPr lang="en-US"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Lý do chọn đề tài</a:t>
            </a:r>
            <a:r>
              <a:rPr lang="vi-VN"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 m</a:t>
            </a:r>
            <a:r>
              <a:rPr lang="en-US"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rPr>
              <a:t>ục tiêu nghiên cứu</a:t>
            </a:r>
            <a:endParaRPr lang="en-US" altLang="en-US" sz="4000" b="1">
              <a:solidFill>
                <a:srgbClr val="272626"/>
              </a:solidFill>
              <a:latin typeface="Arial" panose="020B0604020202020204" pitchFamily="34" charset="0"/>
              <a:ea typeface="Sriracha" panose="00000500000000000000"/>
              <a:cs typeface="Arial" panose="020B0604020202020204" pitchFamily="34" charset="0"/>
              <a:sym typeface="Sriracha" panose="00000500000000000000"/>
            </a:endParaRPr>
          </a:p>
          <a:p>
            <a:pPr algn="just">
              <a:lnSpc>
                <a:spcPts val="8400"/>
              </a:lnSpc>
            </a:pPr>
            <a:r>
              <a:rPr lang="vi-VN" altLang="en-US" sz="4000" b="1">
                <a:latin typeface="Calibri" panose="020F0502020204030204" charset="0"/>
                <a:cs typeface="Calibri" panose="020F0502020204030204" charset="0"/>
                <a:sym typeface="+mn-ea"/>
              </a:rPr>
              <a:t>Lí do chọn đề tài</a:t>
            </a:r>
            <a:endParaRPr lang="vi-VN" altLang="en-US" sz="4000" b="1">
              <a:latin typeface="Calibri" panose="020F0502020204030204" charset="0"/>
              <a:cs typeface="Calibri" panose="020F0502020204030204" charset="0"/>
            </a:endParaRPr>
          </a:p>
          <a:p>
            <a:pPr marL="457200" indent="-457200" algn="just">
              <a:lnSpc>
                <a:spcPct val="150000"/>
              </a:lnSpc>
              <a:buFont typeface="Wingdings" panose="05000000000000000000" charset="0"/>
              <a:buChar char="ü"/>
            </a:pPr>
            <a:r>
              <a:rPr lang="en-US" altLang="en-US" sz="3200">
                <a:latin typeface="Calibri" panose="020F0502020204030204" charset="0"/>
                <a:cs typeface="Calibri" panose="020F0502020204030204" charset="0"/>
                <a:sym typeface="+mn-ea"/>
              </a:rPr>
              <a:t>Lợi ích của website cung cấp dịch vụ chăm sóc thú cưng:</a:t>
            </a:r>
            <a:endParaRPr lang="en-US" altLang="en-US" sz="3200">
              <a:latin typeface="Calibri" panose="020F0502020204030204" charset="0"/>
              <a:cs typeface="Calibri" panose="020F0502020204030204" charset="0"/>
            </a:endParaRPr>
          </a:p>
          <a:p>
            <a:pPr marL="914400" lvl="1" indent="-457200" algn="just">
              <a:lnSpc>
                <a:spcPct val="150000"/>
              </a:lnSpc>
              <a:buFont typeface="Times New Roman" panose="02020603050405020304" charset="0"/>
              <a:buChar char="+"/>
            </a:pPr>
            <a:r>
              <a:rPr lang="en-US" altLang="en-US" sz="3200">
                <a:latin typeface="Calibri" panose="020F0502020204030204" charset="0"/>
                <a:cs typeface="Calibri" panose="020F0502020204030204" charset="0"/>
                <a:sym typeface="+mn-ea"/>
              </a:rPr>
              <a:t>Tiết kiệm chi phí quảng bá so với cách truyền thống, dễ dàng tiếp cận khách hàng qua các nền tảng trực tuyến</a:t>
            </a:r>
            <a:r>
              <a:rPr lang="vi-VN" altLang="en-US" sz="3200">
                <a:latin typeface="Calibri" panose="020F0502020204030204" charset="0"/>
                <a:cs typeface="Calibri" panose="020F0502020204030204" charset="0"/>
                <a:sym typeface="+mn-ea"/>
              </a:rPr>
              <a:t>.</a:t>
            </a:r>
            <a:endParaRPr lang="vi-VN" altLang="en-US" sz="3200">
              <a:latin typeface="Calibri" panose="020F0502020204030204" charset="0"/>
              <a:cs typeface="Calibri" panose="020F0502020204030204" charset="0"/>
            </a:endParaRPr>
          </a:p>
          <a:p>
            <a:pPr marL="914400" lvl="1" indent="-457200" algn="just">
              <a:lnSpc>
                <a:spcPct val="150000"/>
              </a:lnSpc>
              <a:buFont typeface="Times New Roman" panose="02020603050405020304" charset="0"/>
              <a:buChar char="+"/>
            </a:pPr>
            <a:r>
              <a:rPr lang="en-US" altLang="en-US" sz="3200">
                <a:latin typeface="Calibri" panose="020F0502020204030204" charset="0"/>
                <a:cs typeface="Calibri" panose="020F0502020204030204" charset="0"/>
                <a:sym typeface="+mn-ea"/>
              </a:rPr>
              <a:t>Hỗ trợ quản lý khách hàng, cập nhật thông tin dịch vụ nhanh chóng và hiệu quả.</a:t>
            </a:r>
            <a:endParaRPr lang="en-US" altLang="en-US" sz="3200">
              <a:latin typeface="Calibri" panose="020F0502020204030204" charset="0"/>
              <a:cs typeface="Calibri" panose="020F0502020204030204" charset="0"/>
            </a:endParaRPr>
          </a:p>
          <a:p>
            <a:pPr marL="914400" lvl="1" indent="-457200" algn="just">
              <a:lnSpc>
                <a:spcPct val="150000"/>
              </a:lnSpc>
              <a:buFont typeface="Times New Roman" panose="02020603050405020304" charset="0"/>
              <a:buChar char="+"/>
            </a:pPr>
            <a:r>
              <a:rPr lang="en-US" altLang="en-US" sz="3200">
                <a:latin typeface="Calibri" panose="020F0502020204030204" charset="0"/>
                <a:cs typeface="Calibri" panose="020F0502020204030204" charset="0"/>
                <a:sym typeface="+mn-ea"/>
              </a:rPr>
              <a:t>Mở rộng thị trường, tối ưu hóa công cụ tìm kiếm để thu hút khách hàng tiềm năng.</a:t>
            </a:r>
            <a:endParaRPr lang="en-US" altLang="en-US" sz="3200">
              <a:latin typeface="Calibri" panose="020F0502020204030204" charset="0"/>
              <a:cs typeface="Calibri" panose="020F0502020204030204" charset="0"/>
            </a:endParaRPr>
          </a:p>
          <a:p>
            <a:pPr marL="914400" lvl="1" indent="-457200" algn="just">
              <a:lnSpc>
                <a:spcPct val="150000"/>
              </a:lnSpc>
              <a:buFont typeface="Times New Roman" panose="02020603050405020304" charset="0"/>
              <a:buChar char="+"/>
            </a:pPr>
            <a:r>
              <a:rPr lang="en-US" altLang="en-US" sz="3200">
                <a:latin typeface="Calibri" panose="020F0502020204030204" charset="0"/>
                <a:cs typeface="Calibri" panose="020F0502020204030204" charset="0"/>
                <a:sym typeface="+mn-ea"/>
              </a:rPr>
              <a:t>Chi phí marketing thấp, kết nối toàn cầu mà không bị giới hạn về địa lý</a:t>
            </a:r>
            <a:r>
              <a:rPr lang="vi-VN" sz="3200">
                <a:latin typeface="Calibri" panose="020F0502020204030204" charset="0"/>
                <a:cs typeface="Calibri" panose="020F0502020204030204" charset="0"/>
                <a:sym typeface="+mn-ea"/>
              </a:rPr>
              <a:t>.</a:t>
            </a:r>
            <a:endParaRPr lang="en-US" altLang="en-US" sz="3200" b="1" u="none">
              <a:solidFill>
                <a:srgbClr val="272626"/>
              </a:solidFill>
              <a:latin typeface="Arial" panose="020B0604020202020204" pitchFamily="34" charset="0"/>
              <a:ea typeface="Sriracha" panose="00000500000000000000"/>
              <a:cs typeface="Arial" panose="020B0604020202020204" pitchFamily="34" charset="0"/>
              <a:sym typeface="Sriracha"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9ED"/>
        </a:solidFill>
        <a:effectLst/>
      </p:bgPr>
    </p:bg>
    <p:spTree>
      <p:nvGrpSpPr>
        <p:cNvPr id="1" name=""/>
        <p:cNvGrpSpPr/>
        <p:nvPr/>
      </p:nvGrpSpPr>
      <p:grpSpPr>
        <a:xfrm>
          <a:off x="0" y="0"/>
          <a:ext cx="0" cy="0"/>
          <a:chOff x="0" y="0"/>
          <a:chExt cx="0" cy="0"/>
        </a:xfrm>
      </p:grpSpPr>
      <p:sp>
        <p:nvSpPr>
          <p:cNvPr id="10" name="TextBox 10"/>
          <p:cNvSpPr txBox="1"/>
          <p:nvPr/>
        </p:nvSpPr>
        <p:spPr>
          <a:xfrm>
            <a:off x="2057400" y="2552700"/>
            <a:ext cx="14206220" cy="5109210"/>
          </a:xfrm>
          <a:prstGeom prst="rect">
            <a:avLst/>
          </a:prstGeom>
        </p:spPr>
        <p:txBody>
          <a:bodyPr wrap="square" lIns="0" tIns="0" rIns="0" bIns="0" rtlCol="0" anchor="t">
            <a:spAutoFit/>
          </a:bodyPr>
          <a:lstStyle/>
          <a:p>
            <a:pPr algn="ctr">
              <a:lnSpc>
                <a:spcPts val="8400"/>
              </a:lnSpc>
            </a:pPr>
            <a:r>
              <a:rPr lang="en-US" altLang="en-US" sz="4000" b="1">
                <a:solidFill>
                  <a:srgbClr val="272626"/>
                </a:solidFill>
                <a:latin typeface="Calibri" panose="020F0502020204030204" charset="0"/>
                <a:ea typeface="Sriracha" panose="00000500000000000000"/>
                <a:cs typeface="Calibri" panose="020F0502020204030204" charset="0"/>
                <a:sym typeface="Sriracha" panose="00000500000000000000"/>
              </a:rPr>
              <a:t>1.</a:t>
            </a:r>
            <a:r>
              <a:rPr lang="vi-VN" altLang="en-US" sz="4000" b="1">
                <a:solidFill>
                  <a:srgbClr val="272626"/>
                </a:solidFill>
                <a:latin typeface="Calibri" panose="020F0502020204030204" charset="0"/>
                <a:ea typeface="Sriracha" panose="00000500000000000000"/>
                <a:cs typeface="Calibri" panose="020F0502020204030204" charset="0"/>
                <a:sym typeface="Sriracha" panose="00000500000000000000"/>
              </a:rPr>
              <a:t> </a:t>
            </a:r>
            <a:r>
              <a:rPr lang="en-US" altLang="en-US" sz="4000" b="1">
                <a:solidFill>
                  <a:srgbClr val="272626"/>
                </a:solidFill>
                <a:latin typeface="Calibri" panose="020F0502020204030204" charset="0"/>
                <a:ea typeface="Sriracha" panose="00000500000000000000"/>
                <a:cs typeface="Calibri" panose="020F0502020204030204" charset="0"/>
                <a:sym typeface="Sriracha" panose="00000500000000000000"/>
              </a:rPr>
              <a:t>Lý do chọn đề tài</a:t>
            </a:r>
            <a:r>
              <a:rPr lang="vi-VN" altLang="en-US" sz="4000" b="1">
                <a:solidFill>
                  <a:srgbClr val="272626"/>
                </a:solidFill>
                <a:latin typeface="Calibri" panose="020F0502020204030204" charset="0"/>
                <a:ea typeface="Sriracha" panose="00000500000000000000"/>
                <a:cs typeface="Calibri" panose="020F0502020204030204" charset="0"/>
                <a:sym typeface="Sriracha" panose="00000500000000000000"/>
              </a:rPr>
              <a:t>, m</a:t>
            </a:r>
            <a:r>
              <a:rPr lang="en-US" altLang="en-US" sz="4000" b="1">
                <a:solidFill>
                  <a:srgbClr val="272626"/>
                </a:solidFill>
                <a:latin typeface="Calibri" panose="020F0502020204030204" charset="0"/>
                <a:ea typeface="Sriracha" panose="00000500000000000000"/>
                <a:cs typeface="Calibri" panose="020F0502020204030204" charset="0"/>
                <a:sym typeface="Sriracha" panose="00000500000000000000"/>
              </a:rPr>
              <a:t>ục tiêu nghiên cứu</a:t>
            </a:r>
            <a:endParaRPr lang="en-US" altLang="en-US" sz="4000" b="1">
              <a:solidFill>
                <a:srgbClr val="272626"/>
              </a:solidFill>
              <a:latin typeface="Calibri" panose="020F0502020204030204" charset="0"/>
              <a:ea typeface="Sriracha" panose="00000500000000000000"/>
              <a:cs typeface="Calibri" panose="020F0502020204030204" charset="0"/>
              <a:sym typeface="Sriracha" panose="00000500000000000000"/>
            </a:endParaRPr>
          </a:p>
          <a:p>
            <a:pPr algn="l">
              <a:lnSpc>
                <a:spcPts val="8400"/>
              </a:lnSpc>
            </a:pPr>
            <a:r>
              <a:rPr lang="vi-VN" altLang="en-US" sz="4000" b="1">
                <a:solidFill>
                  <a:srgbClr val="272626"/>
                </a:solidFill>
                <a:latin typeface="Calibri" panose="020F0502020204030204" charset="0"/>
                <a:ea typeface="Sriracha" panose="00000500000000000000"/>
                <a:cs typeface="Calibri" panose="020F0502020204030204" charset="0"/>
                <a:sym typeface="Sriracha" panose="00000500000000000000"/>
              </a:rPr>
              <a:t>M</a:t>
            </a:r>
            <a:r>
              <a:rPr lang="en-US" altLang="en-US" sz="4000" b="1">
                <a:solidFill>
                  <a:srgbClr val="272626"/>
                </a:solidFill>
                <a:latin typeface="Calibri" panose="020F0502020204030204" charset="0"/>
                <a:ea typeface="Sriracha" panose="00000500000000000000"/>
                <a:cs typeface="Calibri" panose="020F0502020204030204" charset="0"/>
                <a:sym typeface="Sriracha" panose="00000500000000000000"/>
              </a:rPr>
              <a:t>ục tiêu nghiên cứu</a:t>
            </a:r>
            <a:endParaRPr lang="en-US" altLang="en-US" sz="4000" b="1">
              <a:solidFill>
                <a:srgbClr val="272626"/>
              </a:solidFill>
              <a:latin typeface="Calibri" panose="020F0502020204030204" charset="0"/>
              <a:ea typeface="Sriracha" panose="00000500000000000000"/>
              <a:cs typeface="Calibri" panose="020F0502020204030204" charset="0"/>
              <a:sym typeface="Sriracha" panose="00000500000000000000"/>
            </a:endParaRPr>
          </a:p>
          <a:p>
            <a:pPr marL="457200" indent="-457200" algn="just">
              <a:lnSpc>
                <a:spcPct val="150000"/>
              </a:lnSpc>
              <a:buFont typeface="Wingdings" panose="05000000000000000000" charset="0"/>
              <a:buChar char="ü"/>
            </a:pPr>
            <a:r>
              <a:rPr lang="en-US" altLang="en-US" sz="3200">
                <a:latin typeface="Calibri" panose="020F0502020204030204" charset="0"/>
                <a:cs typeface="Calibri" panose="020F0502020204030204" charset="0"/>
                <a:sym typeface="+mn-ea"/>
              </a:rPr>
              <a:t>Nắm vững kiến thức cơ bản của các ngôn ngữ dùng để xây dựng giao diện như HTML, CSS, JS, PHP,..</a:t>
            </a:r>
            <a:endParaRPr lang="en-US" altLang="en-US" sz="3200">
              <a:latin typeface="Calibri" panose="020F0502020204030204" charset="0"/>
              <a:cs typeface="Calibri" panose="020F0502020204030204" charset="0"/>
            </a:endParaRPr>
          </a:p>
          <a:p>
            <a:pPr marL="457200" indent="-457200" algn="just">
              <a:lnSpc>
                <a:spcPct val="150000"/>
              </a:lnSpc>
              <a:buFont typeface="Wingdings" panose="05000000000000000000" charset="0"/>
              <a:buChar char="ü"/>
            </a:pPr>
            <a:r>
              <a:rPr lang="en-US" altLang="en-US" sz="3200">
                <a:latin typeface="Calibri" panose="020F0502020204030204" charset="0"/>
                <a:cs typeface="Calibri" panose="020F0502020204030204" charset="0"/>
                <a:sym typeface="+mn-ea"/>
              </a:rPr>
              <a:t>Nghiên cứu thị trường, tìm hiểu hành vi của khách hàng và nghiên cứu các dịch vụ chăm sóc thú cưng để đáp ứng được nhu cầu của khách hàng khi sử dụng website</a:t>
            </a:r>
            <a:r>
              <a:rPr lang="vi-VN" altLang="en-US" sz="3200">
                <a:latin typeface="Calibri" panose="020F0502020204030204" charset="0"/>
                <a:cs typeface="Calibri" panose="020F0502020204030204" charset="0"/>
                <a:sym typeface="+mn-ea"/>
              </a:rPr>
              <a:t>.</a:t>
            </a:r>
            <a:endParaRPr lang="vi-VN" altLang="en-US" sz="3200" b="1" u="none">
              <a:solidFill>
                <a:srgbClr val="272626"/>
              </a:solidFill>
              <a:latin typeface="Calibri" panose="020F0502020204030204" charset="0"/>
              <a:ea typeface="Sriracha" panose="00000500000000000000"/>
              <a:cs typeface="Calibri" panose="020F0502020204030204" charset="0"/>
              <a:sym typeface="+mn-ea"/>
            </a:endParaRPr>
          </a:p>
        </p:txBody>
      </p:sp>
      <p:sp>
        <p:nvSpPr>
          <p:cNvPr id="5" name="Freeform 5"/>
          <p:cNvSpPr/>
          <p:nvPr/>
        </p:nvSpPr>
        <p:spPr>
          <a:xfrm rot="2169688">
            <a:off x="13057364" y="2370675"/>
            <a:ext cx="1750852" cy="922554"/>
          </a:xfrm>
          <a:custGeom>
            <a:avLst/>
            <a:gdLst/>
            <a:ahLst/>
            <a:cxnLst/>
            <a:rect l="l" t="t" r="r" b="b"/>
            <a:pathLst>
              <a:path w="1750852" h="922554">
                <a:moveTo>
                  <a:pt x="0" y="0"/>
                </a:moveTo>
                <a:lnTo>
                  <a:pt x="1750853" y="0"/>
                </a:lnTo>
                <a:lnTo>
                  <a:pt x="1750853" y="922554"/>
                </a:lnTo>
                <a:lnTo>
                  <a:pt x="0" y="92255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7E5"/>
        </a:solidFill>
        <a:effectLst/>
      </p:bgPr>
    </p:bg>
    <p:spTree>
      <p:nvGrpSpPr>
        <p:cNvPr id="1" name=""/>
        <p:cNvGrpSpPr/>
        <p:nvPr/>
      </p:nvGrpSpPr>
      <p:grpSpPr>
        <a:xfrm>
          <a:off x="0" y="0"/>
          <a:ext cx="0" cy="0"/>
          <a:chOff x="0" y="0"/>
          <a:chExt cx="0" cy="0"/>
        </a:xfrm>
      </p:grpSpPr>
      <p:grpSp>
        <p:nvGrpSpPr>
          <p:cNvPr id="2" name="Group 2"/>
          <p:cNvGrpSpPr/>
          <p:nvPr/>
        </p:nvGrpSpPr>
        <p:grpSpPr>
          <a:xfrm rot="0">
            <a:off x="3355965" y="1224096"/>
            <a:ext cx="11640837" cy="1538217"/>
            <a:chOff x="0" y="0"/>
            <a:chExt cx="14682140" cy="1940093"/>
          </a:xfrm>
        </p:grpSpPr>
        <p:sp>
          <p:nvSpPr>
            <p:cNvPr id="3" name="Freeform 3"/>
            <p:cNvSpPr/>
            <p:nvPr/>
          </p:nvSpPr>
          <p:spPr>
            <a:xfrm>
              <a:off x="0" y="-4073"/>
              <a:ext cx="14688530" cy="1946696"/>
            </a:xfrm>
            <a:custGeom>
              <a:avLst/>
              <a:gdLst/>
              <a:ahLst/>
              <a:cxnLst/>
              <a:rect l="l" t="t" r="r" b="b"/>
              <a:pathLst>
                <a:path w="14688530" h="1946696">
                  <a:moveTo>
                    <a:pt x="14060753" y="1892218"/>
                  </a:moveTo>
                  <a:cubicBezTo>
                    <a:pt x="14060753" y="1892218"/>
                    <a:pt x="13329878" y="1946696"/>
                    <a:pt x="11321074" y="1944075"/>
                  </a:cubicBezTo>
                  <a:cubicBezTo>
                    <a:pt x="5334503" y="1941912"/>
                    <a:pt x="1057074" y="1934088"/>
                    <a:pt x="1057074" y="1934088"/>
                  </a:cubicBezTo>
                  <a:cubicBezTo>
                    <a:pt x="812932" y="1925254"/>
                    <a:pt x="449110" y="1904023"/>
                    <a:pt x="282371" y="1845846"/>
                  </a:cubicBezTo>
                  <a:cubicBezTo>
                    <a:pt x="4469" y="1748882"/>
                    <a:pt x="0" y="1575604"/>
                    <a:pt x="0" y="1246360"/>
                  </a:cubicBezTo>
                  <a:cubicBezTo>
                    <a:pt x="8536" y="491230"/>
                    <a:pt x="0" y="345608"/>
                    <a:pt x="77597" y="223930"/>
                  </a:cubicBezTo>
                  <a:cubicBezTo>
                    <a:pt x="217372" y="4759"/>
                    <a:pt x="519255" y="4073"/>
                    <a:pt x="937909" y="4073"/>
                  </a:cubicBezTo>
                  <a:cubicBezTo>
                    <a:pt x="937909" y="4073"/>
                    <a:pt x="2822598" y="15681"/>
                    <a:pt x="9113625" y="7673"/>
                  </a:cubicBezTo>
                  <a:cubicBezTo>
                    <a:pt x="13110950" y="0"/>
                    <a:pt x="13827683" y="6979"/>
                    <a:pt x="13827683" y="6979"/>
                  </a:cubicBezTo>
                  <a:cubicBezTo>
                    <a:pt x="14195991" y="14458"/>
                    <a:pt x="14334251" y="42638"/>
                    <a:pt x="14531992" y="165219"/>
                  </a:cubicBezTo>
                  <a:cubicBezTo>
                    <a:pt x="14683008" y="258836"/>
                    <a:pt x="14688530" y="476157"/>
                    <a:pt x="14679391" y="1246352"/>
                  </a:cubicBezTo>
                  <a:cubicBezTo>
                    <a:pt x="14679389" y="1693569"/>
                    <a:pt x="14636606" y="1842156"/>
                    <a:pt x="14060753" y="1892218"/>
                  </a:cubicBezTo>
                  <a:close/>
                </a:path>
              </a:pathLst>
            </a:custGeom>
            <a:solidFill>
              <a:srgbClr val="BAE6FF"/>
            </a:solidFill>
          </p:spPr>
        </p:sp>
      </p:grpSp>
      <p:grpSp>
        <p:nvGrpSpPr>
          <p:cNvPr id="4" name="Group 4"/>
          <p:cNvGrpSpPr/>
          <p:nvPr/>
        </p:nvGrpSpPr>
        <p:grpSpPr>
          <a:xfrm rot="0">
            <a:off x="889733" y="7948961"/>
            <a:ext cx="3855085" cy="1019175"/>
            <a:chOff x="0" y="-4005"/>
            <a:chExt cx="4862270" cy="1285446"/>
          </a:xfrm>
        </p:grpSpPr>
        <p:sp>
          <p:nvSpPr>
            <p:cNvPr id="5" name="Freeform 5"/>
            <p:cNvSpPr/>
            <p:nvPr/>
          </p:nvSpPr>
          <p:spPr>
            <a:xfrm>
              <a:off x="0" y="-4005"/>
              <a:ext cx="4862270" cy="1285446"/>
            </a:xfrm>
            <a:custGeom>
              <a:avLst/>
              <a:gdLst/>
              <a:ahLst/>
              <a:cxnLst/>
              <a:rect l="l" t="t" r="r" b="b"/>
              <a:pathLst>
                <a:path w="4862210" h="2870155">
                  <a:moveTo>
                    <a:pt x="4234432" y="2815677"/>
                  </a:moveTo>
                  <a:cubicBezTo>
                    <a:pt x="4234432" y="2815677"/>
                    <a:pt x="3503557" y="2870155"/>
                    <a:pt x="2905009" y="2867534"/>
                  </a:cubicBezTo>
                  <a:cubicBezTo>
                    <a:pt x="2030429" y="2865371"/>
                    <a:pt x="1057074" y="2857547"/>
                    <a:pt x="1057074" y="2857547"/>
                  </a:cubicBezTo>
                  <a:cubicBezTo>
                    <a:pt x="812932" y="2848712"/>
                    <a:pt x="449110" y="2827482"/>
                    <a:pt x="282371" y="2769304"/>
                  </a:cubicBezTo>
                  <a:cubicBezTo>
                    <a:pt x="4469" y="2672341"/>
                    <a:pt x="0" y="2499062"/>
                    <a:pt x="0" y="2006712"/>
                  </a:cubicBezTo>
                  <a:cubicBezTo>
                    <a:pt x="8536" y="491230"/>
                    <a:pt x="0" y="345608"/>
                    <a:pt x="77597" y="223930"/>
                  </a:cubicBezTo>
                  <a:cubicBezTo>
                    <a:pt x="217372" y="4759"/>
                    <a:pt x="519255" y="4073"/>
                    <a:pt x="937909" y="4073"/>
                  </a:cubicBezTo>
                  <a:cubicBezTo>
                    <a:pt x="937909" y="4073"/>
                    <a:pt x="1663465" y="15681"/>
                    <a:pt x="2582522" y="7673"/>
                  </a:cubicBezTo>
                  <a:cubicBezTo>
                    <a:pt x="3284630" y="0"/>
                    <a:pt x="4001363" y="6979"/>
                    <a:pt x="4001363" y="6979"/>
                  </a:cubicBezTo>
                  <a:cubicBezTo>
                    <a:pt x="4369671" y="14458"/>
                    <a:pt x="4507931" y="42638"/>
                    <a:pt x="4705671" y="165219"/>
                  </a:cubicBezTo>
                  <a:cubicBezTo>
                    <a:pt x="4856688" y="258836"/>
                    <a:pt x="4862210" y="476157"/>
                    <a:pt x="4853070" y="2006694"/>
                  </a:cubicBezTo>
                  <a:cubicBezTo>
                    <a:pt x="4853069" y="2617028"/>
                    <a:pt x="4810285" y="2765615"/>
                    <a:pt x="4234432" y="2815677"/>
                  </a:cubicBezTo>
                  <a:close/>
                </a:path>
              </a:pathLst>
            </a:custGeom>
            <a:solidFill>
              <a:srgbClr val="FFF9ED"/>
            </a:solidFill>
          </p:spPr>
          <p:txBody>
            <a:bodyPr anchor="ctr" anchorCtr="0"/>
            <a:p>
              <a:pPr algn="ctr">
                <a:lnSpc>
                  <a:spcPct val="100000"/>
                </a:lnSpc>
              </a:pPr>
              <a:r>
                <a:rPr lang="vi-VN" altLang="en-US" sz="3200" dirty="0">
                  <a:latin typeface="Calibri" panose="020F0502020204030204" charset="0"/>
                  <a:cs typeface="Calibri" panose="020F0502020204030204" charset="0"/>
                  <a:sym typeface="+mn-ea"/>
                </a:rPr>
                <a:t>Ngôn ngữ </a:t>
              </a:r>
              <a:r>
                <a:rPr lang="en-US" sz="3200" dirty="0">
                  <a:latin typeface="Calibri" panose="020F0502020204030204" charset="0"/>
                  <a:cs typeface="Calibri" panose="020F0502020204030204" charset="0"/>
                  <a:sym typeface="+mn-ea"/>
                </a:rPr>
                <a:t>HTML</a:t>
              </a:r>
              <a:endParaRPr lang="en-US" sz="3200">
                <a:latin typeface="Calibri" panose="020F0502020204030204" charset="0"/>
                <a:cs typeface="Calibri" panose="020F0502020204030204" charset="0"/>
              </a:endParaRPr>
            </a:p>
          </p:txBody>
        </p:sp>
      </p:grpSp>
      <p:sp>
        <p:nvSpPr>
          <p:cNvPr id="12" name="Freeform 12"/>
          <p:cNvSpPr/>
          <p:nvPr/>
        </p:nvSpPr>
        <p:spPr>
          <a:xfrm rot="-60532">
            <a:off x="1629525" y="1453502"/>
            <a:ext cx="1101434" cy="1079405"/>
          </a:xfrm>
          <a:custGeom>
            <a:avLst/>
            <a:gdLst/>
            <a:ahLst/>
            <a:cxnLst/>
            <a:rect l="l" t="t" r="r" b="b"/>
            <a:pathLst>
              <a:path w="1101434" h="1079405">
                <a:moveTo>
                  <a:pt x="0" y="0"/>
                </a:moveTo>
                <a:lnTo>
                  <a:pt x="1101434" y="0"/>
                </a:lnTo>
                <a:lnTo>
                  <a:pt x="1101434" y="1079405"/>
                </a:lnTo>
                <a:lnTo>
                  <a:pt x="0" y="10794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13"/>
          <p:cNvSpPr/>
          <p:nvPr/>
        </p:nvSpPr>
        <p:spPr>
          <a:xfrm>
            <a:off x="15557041" y="1453502"/>
            <a:ext cx="1101434" cy="1079405"/>
          </a:xfrm>
          <a:custGeom>
            <a:avLst/>
            <a:gdLst/>
            <a:ahLst/>
            <a:cxnLst/>
            <a:rect l="l" t="t" r="r" b="b"/>
            <a:pathLst>
              <a:path w="1101434" h="1079405">
                <a:moveTo>
                  <a:pt x="0" y="0"/>
                </a:moveTo>
                <a:lnTo>
                  <a:pt x="1101434" y="0"/>
                </a:lnTo>
                <a:lnTo>
                  <a:pt x="1101434" y="1079405"/>
                </a:lnTo>
                <a:lnTo>
                  <a:pt x="0" y="10794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4972050" y="3677285"/>
            <a:ext cx="3850005" cy="397637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9ED"/>
          </a:solidFill>
        </p:spPr>
      </p:sp>
      <p:sp>
        <p:nvSpPr>
          <p:cNvPr id="22" name="Freeform 22"/>
          <p:cNvSpPr/>
          <p:nvPr/>
        </p:nvSpPr>
        <p:spPr>
          <a:xfrm>
            <a:off x="9211310" y="3677285"/>
            <a:ext cx="3850005" cy="397637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9ED"/>
          </a:solidFill>
        </p:spPr>
      </p:sp>
      <p:sp>
        <p:nvSpPr>
          <p:cNvPr id="27" name="Freeform 27"/>
          <p:cNvSpPr/>
          <p:nvPr/>
        </p:nvSpPr>
        <p:spPr>
          <a:xfrm>
            <a:off x="889635" y="3677285"/>
            <a:ext cx="3850005" cy="397637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9ED"/>
          </a:solidFill>
        </p:spPr>
      </p:sp>
      <p:sp>
        <p:nvSpPr>
          <p:cNvPr id="29" name="TextBox 29"/>
          <p:cNvSpPr txBox="1"/>
          <p:nvPr/>
        </p:nvSpPr>
        <p:spPr>
          <a:xfrm>
            <a:off x="4007690" y="1638363"/>
            <a:ext cx="10337389" cy="645795"/>
          </a:xfrm>
          <a:prstGeom prst="rect">
            <a:avLst/>
          </a:prstGeom>
        </p:spPr>
        <p:txBody>
          <a:bodyPr lIns="0" tIns="0" rIns="0" bIns="0" rtlCol="0" anchor="t">
            <a:spAutoFit/>
          </a:bodyPr>
          <a:lstStyle/>
          <a:p>
            <a:pPr algn="ctr">
              <a:lnSpc>
                <a:spcPts val="5040"/>
              </a:lnSpc>
              <a:spcBef>
                <a:spcPct val="0"/>
              </a:spcBef>
            </a:pPr>
            <a:r>
              <a:rPr lang="vi-VN" alt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2. </a:t>
            </a:r>
            <a:r>
              <a:rPr lang="en-US" sz="4000" b="1">
                <a:solidFill>
                  <a:srgbClr val="272626"/>
                </a:solidFill>
                <a:latin typeface="Arial" panose="020B0604020202020204" pitchFamily="34" charset="0"/>
                <a:ea typeface="Asap" panose="020F0504030202060203"/>
                <a:cs typeface="Arial" panose="020B0604020202020204" pitchFamily="34" charset="0"/>
                <a:sym typeface="Asap" panose="020F0504030202060203"/>
              </a:rPr>
              <a:t>Cơ sở lý thuyết</a:t>
            </a:r>
            <a:endParaRPr lang="en-US" sz="4000" b="1" u="none">
              <a:solidFill>
                <a:srgbClr val="272626"/>
              </a:solidFill>
              <a:latin typeface="Sriracha" panose="00000500000000000000"/>
              <a:ea typeface="Sriracha" panose="00000500000000000000"/>
              <a:cs typeface="Sriracha" panose="00000500000000000000"/>
              <a:sym typeface="Sriracha" panose="00000500000000000000"/>
            </a:endParaRPr>
          </a:p>
        </p:txBody>
      </p:sp>
      <p:sp>
        <p:nvSpPr>
          <p:cNvPr id="33" name="Freeform 33"/>
          <p:cNvSpPr/>
          <p:nvPr/>
        </p:nvSpPr>
        <p:spPr>
          <a:xfrm>
            <a:off x="13409295" y="3677285"/>
            <a:ext cx="3850005" cy="397637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9ED"/>
          </a:solidFill>
        </p:spPr>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265" y="4229100"/>
            <a:ext cx="3032125" cy="3032125"/>
          </a:xfrm>
          <a:prstGeom prst="rect">
            <a:avLst/>
          </a:prstGeom>
          <a:noFill/>
          <a:extLst>
            <a:ext uri="{909E8E84-426E-40DD-AFC4-6F175D3DCCD1}">
              <a14:hiddenFill xmlns:a14="http://schemas.microsoft.com/office/drawing/2010/main">
                <a:solidFill>
                  <a:srgbClr val="FFFFFF"/>
                </a:solidFill>
              </a14:hiddenFill>
            </a:ext>
          </a:extLst>
        </p:spPr>
      </p:pic>
      <p:sp>
        <p:nvSpPr>
          <p:cNvPr id="35" name="Freeform 5"/>
          <p:cNvSpPr/>
          <p:nvPr/>
        </p:nvSpPr>
        <p:spPr>
          <a:xfrm>
            <a:off x="5029298" y="7962931"/>
            <a:ext cx="3855085" cy="1019175"/>
          </a:xfrm>
          <a:custGeom>
            <a:avLst/>
            <a:gdLst/>
            <a:ahLst/>
            <a:cxnLst/>
            <a:rect l="l" t="t" r="r" b="b"/>
            <a:pathLst>
              <a:path w="4862210" h="2870155">
                <a:moveTo>
                  <a:pt x="4234432" y="2815677"/>
                </a:moveTo>
                <a:cubicBezTo>
                  <a:pt x="4234432" y="2815677"/>
                  <a:pt x="3503557" y="2870155"/>
                  <a:pt x="2905009" y="2867534"/>
                </a:cubicBezTo>
                <a:cubicBezTo>
                  <a:pt x="2030429" y="2865371"/>
                  <a:pt x="1057074" y="2857547"/>
                  <a:pt x="1057074" y="2857547"/>
                </a:cubicBezTo>
                <a:cubicBezTo>
                  <a:pt x="812932" y="2848712"/>
                  <a:pt x="449110" y="2827482"/>
                  <a:pt x="282371" y="2769304"/>
                </a:cubicBezTo>
                <a:cubicBezTo>
                  <a:pt x="4469" y="2672341"/>
                  <a:pt x="0" y="2499062"/>
                  <a:pt x="0" y="2006712"/>
                </a:cubicBezTo>
                <a:cubicBezTo>
                  <a:pt x="8536" y="491230"/>
                  <a:pt x="0" y="345608"/>
                  <a:pt x="77597" y="223930"/>
                </a:cubicBezTo>
                <a:cubicBezTo>
                  <a:pt x="217372" y="4759"/>
                  <a:pt x="519255" y="4073"/>
                  <a:pt x="937909" y="4073"/>
                </a:cubicBezTo>
                <a:cubicBezTo>
                  <a:pt x="937909" y="4073"/>
                  <a:pt x="1663465" y="15681"/>
                  <a:pt x="2582522" y="7673"/>
                </a:cubicBezTo>
                <a:cubicBezTo>
                  <a:pt x="3284630" y="0"/>
                  <a:pt x="4001363" y="6979"/>
                  <a:pt x="4001363" y="6979"/>
                </a:cubicBezTo>
                <a:cubicBezTo>
                  <a:pt x="4369671" y="14458"/>
                  <a:pt x="4507931" y="42638"/>
                  <a:pt x="4705671" y="165219"/>
                </a:cubicBezTo>
                <a:cubicBezTo>
                  <a:pt x="4856688" y="258836"/>
                  <a:pt x="4862210" y="476157"/>
                  <a:pt x="4853070" y="2006694"/>
                </a:cubicBezTo>
                <a:cubicBezTo>
                  <a:pt x="4853069" y="2617028"/>
                  <a:pt x="4810285" y="2765615"/>
                  <a:pt x="4234432" y="2815677"/>
                </a:cubicBezTo>
                <a:close/>
              </a:path>
            </a:pathLst>
          </a:custGeom>
          <a:solidFill>
            <a:srgbClr val="FFF9ED"/>
          </a:solidFill>
        </p:spPr>
        <p:txBody>
          <a:bodyPr anchor="ctr" anchorCtr="0"/>
          <a:p>
            <a:pPr algn="ctr">
              <a:lnSpc>
                <a:spcPct val="100000"/>
              </a:lnSpc>
            </a:pPr>
            <a:r>
              <a:rPr lang="vi-VN" altLang="en-US" sz="3200" dirty="0">
                <a:latin typeface="Calibri" panose="020F0502020204030204" charset="0"/>
                <a:cs typeface="Calibri" panose="020F0502020204030204" charset="0"/>
                <a:sym typeface="+mn-ea"/>
              </a:rPr>
              <a:t>Ngôn ngữ </a:t>
            </a:r>
            <a:r>
              <a:rPr lang="vi-VN" altLang="en-US" sz="3200" dirty="0">
                <a:latin typeface="Calibri" panose="020F0502020204030204" charset="0"/>
                <a:cs typeface="Calibri" panose="020F0502020204030204" charset="0"/>
                <a:sym typeface="+mn-ea"/>
              </a:rPr>
              <a:t>CSS</a:t>
            </a:r>
            <a:endParaRPr lang="vi-VN" altLang="en-US" sz="3200" dirty="0">
              <a:latin typeface="Calibri" panose="020F0502020204030204" charset="0"/>
              <a:cs typeface="Calibri" panose="020F0502020204030204" charset="0"/>
              <a:sym typeface="+mn-ea"/>
            </a:endParaRPr>
          </a:p>
        </p:txBody>
      </p:sp>
      <p:sp>
        <p:nvSpPr>
          <p:cNvPr id="36" name="Freeform 5"/>
          <p:cNvSpPr/>
          <p:nvPr/>
        </p:nvSpPr>
        <p:spPr>
          <a:xfrm>
            <a:off x="9219028" y="7948961"/>
            <a:ext cx="3855085" cy="1019175"/>
          </a:xfrm>
          <a:custGeom>
            <a:avLst/>
            <a:gdLst/>
            <a:ahLst/>
            <a:cxnLst/>
            <a:rect l="l" t="t" r="r" b="b"/>
            <a:pathLst>
              <a:path w="4862210" h="2870155">
                <a:moveTo>
                  <a:pt x="4234432" y="2815677"/>
                </a:moveTo>
                <a:cubicBezTo>
                  <a:pt x="4234432" y="2815677"/>
                  <a:pt x="3503557" y="2870155"/>
                  <a:pt x="2905009" y="2867534"/>
                </a:cubicBezTo>
                <a:cubicBezTo>
                  <a:pt x="2030429" y="2865371"/>
                  <a:pt x="1057074" y="2857547"/>
                  <a:pt x="1057074" y="2857547"/>
                </a:cubicBezTo>
                <a:cubicBezTo>
                  <a:pt x="812932" y="2848712"/>
                  <a:pt x="449110" y="2827482"/>
                  <a:pt x="282371" y="2769304"/>
                </a:cubicBezTo>
                <a:cubicBezTo>
                  <a:pt x="4469" y="2672341"/>
                  <a:pt x="0" y="2499062"/>
                  <a:pt x="0" y="2006712"/>
                </a:cubicBezTo>
                <a:cubicBezTo>
                  <a:pt x="8536" y="491230"/>
                  <a:pt x="0" y="345608"/>
                  <a:pt x="77597" y="223930"/>
                </a:cubicBezTo>
                <a:cubicBezTo>
                  <a:pt x="217372" y="4759"/>
                  <a:pt x="519255" y="4073"/>
                  <a:pt x="937909" y="4073"/>
                </a:cubicBezTo>
                <a:cubicBezTo>
                  <a:pt x="937909" y="4073"/>
                  <a:pt x="1663465" y="15681"/>
                  <a:pt x="2582522" y="7673"/>
                </a:cubicBezTo>
                <a:cubicBezTo>
                  <a:pt x="3284630" y="0"/>
                  <a:pt x="4001363" y="6979"/>
                  <a:pt x="4001363" y="6979"/>
                </a:cubicBezTo>
                <a:cubicBezTo>
                  <a:pt x="4369671" y="14458"/>
                  <a:pt x="4507931" y="42638"/>
                  <a:pt x="4705671" y="165219"/>
                </a:cubicBezTo>
                <a:cubicBezTo>
                  <a:pt x="4856688" y="258836"/>
                  <a:pt x="4862210" y="476157"/>
                  <a:pt x="4853070" y="2006694"/>
                </a:cubicBezTo>
                <a:cubicBezTo>
                  <a:pt x="4853069" y="2617028"/>
                  <a:pt x="4810285" y="2765615"/>
                  <a:pt x="4234432" y="2815677"/>
                </a:cubicBezTo>
                <a:close/>
              </a:path>
            </a:pathLst>
          </a:custGeom>
          <a:solidFill>
            <a:srgbClr val="FFF9ED"/>
          </a:solidFill>
        </p:spPr>
        <p:txBody>
          <a:bodyPr anchor="ctr" anchorCtr="0"/>
          <a:p>
            <a:pPr algn="ctr">
              <a:lnSpc>
                <a:spcPct val="100000"/>
              </a:lnSpc>
            </a:pPr>
            <a:r>
              <a:rPr lang="vi-VN" altLang="en-US" sz="3200" dirty="0">
                <a:latin typeface="Calibri" panose="020F0502020204030204" charset="0"/>
                <a:cs typeface="Calibri" panose="020F0502020204030204" charset="0"/>
                <a:sym typeface="+mn-ea"/>
              </a:rPr>
              <a:t>Ngôn ngữ </a:t>
            </a:r>
            <a:r>
              <a:rPr lang="vi-VN" altLang="en-US" sz="3200" dirty="0">
                <a:latin typeface="Calibri" panose="020F0502020204030204" charset="0"/>
                <a:cs typeface="Calibri" panose="020F0502020204030204" charset="0"/>
                <a:sym typeface="+mn-ea"/>
              </a:rPr>
              <a:t>JavaScript</a:t>
            </a:r>
            <a:endParaRPr lang="vi-VN" altLang="en-US" sz="3200" dirty="0">
              <a:latin typeface="Calibri" panose="020F0502020204030204" charset="0"/>
              <a:cs typeface="Calibri" panose="020F0502020204030204" charset="0"/>
              <a:sym typeface="+mn-ea"/>
            </a:endParaRPr>
          </a:p>
        </p:txBody>
      </p:sp>
      <p:sp>
        <p:nvSpPr>
          <p:cNvPr id="37" name="Freeform 5"/>
          <p:cNvSpPr/>
          <p:nvPr/>
        </p:nvSpPr>
        <p:spPr>
          <a:xfrm>
            <a:off x="13411298" y="7948961"/>
            <a:ext cx="3855085" cy="1019175"/>
          </a:xfrm>
          <a:custGeom>
            <a:avLst/>
            <a:gdLst/>
            <a:ahLst/>
            <a:cxnLst/>
            <a:rect l="l" t="t" r="r" b="b"/>
            <a:pathLst>
              <a:path w="4862210" h="2870155">
                <a:moveTo>
                  <a:pt x="4234432" y="2815677"/>
                </a:moveTo>
                <a:cubicBezTo>
                  <a:pt x="4234432" y="2815677"/>
                  <a:pt x="3503557" y="2870155"/>
                  <a:pt x="2905009" y="2867534"/>
                </a:cubicBezTo>
                <a:cubicBezTo>
                  <a:pt x="2030429" y="2865371"/>
                  <a:pt x="1057074" y="2857547"/>
                  <a:pt x="1057074" y="2857547"/>
                </a:cubicBezTo>
                <a:cubicBezTo>
                  <a:pt x="812932" y="2848712"/>
                  <a:pt x="449110" y="2827482"/>
                  <a:pt x="282371" y="2769304"/>
                </a:cubicBezTo>
                <a:cubicBezTo>
                  <a:pt x="4469" y="2672341"/>
                  <a:pt x="0" y="2499062"/>
                  <a:pt x="0" y="2006712"/>
                </a:cubicBezTo>
                <a:cubicBezTo>
                  <a:pt x="8536" y="491230"/>
                  <a:pt x="0" y="345608"/>
                  <a:pt x="77597" y="223930"/>
                </a:cubicBezTo>
                <a:cubicBezTo>
                  <a:pt x="217372" y="4759"/>
                  <a:pt x="519255" y="4073"/>
                  <a:pt x="937909" y="4073"/>
                </a:cubicBezTo>
                <a:cubicBezTo>
                  <a:pt x="937909" y="4073"/>
                  <a:pt x="1663465" y="15681"/>
                  <a:pt x="2582522" y="7673"/>
                </a:cubicBezTo>
                <a:cubicBezTo>
                  <a:pt x="3284630" y="0"/>
                  <a:pt x="4001363" y="6979"/>
                  <a:pt x="4001363" y="6979"/>
                </a:cubicBezTo>
                <a:cubicBezTo>
                  <a:pt x="4369671" y="14458"/>
                  <a:pt x="4507931" y="42638"/>
                  <a:pt x="4705671" y="165219"/>
                </a:cubicBezTo>
                <a:cubicBezTo>
                  <a:pt x="4856688" y="258836"/>
                  <a:pt x="4862210" y="476157"/>
                  <a:pt x="4853070" y="2006694"/>
                </a:cubicBezTo>
                <a:cubicBezTo>
                  <a:pt x="4853069" y="2617028"/>
                  <a:pt x="4810285" y="2765615"/>
                  <a:pt x="4234432" y="2815677"/>
                </a:cubicBezTo>
                <a:close/>
              </a:path>
            </a:pathLst>
          </a:custGeom>
          <a:solidFill>
            <a:srgbClr val="FFF9ED"/>
          </a:solidFill>
        </p:spPr>
        <p:txBody>
          <a:bodyPr anchor="ctr" anchorCtr="0"/>
          <a:p>
            <a:pPr algn="ctr">
              <a:lnSpc>
                <a:spcPct val="100000"/>
              </a:lnSpc>
            </a:pPr>
            <a:r>
              <a:rPr lang="vi-VN" altLang="en-US" sz="3200">
                <a:latin typeface="Calibri" panose="020F0502020204030204" charset="0"/>
                <a:cs typeface="Calibri" panose="020F0502020204030204" charset="0"/>
              </a:rPr>
              <a:t>PHP - </a:t>
            </a:r>
            <a:r>
              <a:rPr lang="vi-VN" altLang="en-US" sz="3200">
                <a:latin typeface="Calibri" panose="020F0502020204030204" charset="0"/>
                <a:cs typeface="Calibri" panose="020F0502020204030204" charset="0"/>
              </a:rPr>
              <a:t>MySQL</a:t>
            </a:r>
            <a:endParaRPr lang="vi-VN" altLang="en-US" sz="3200">
              <a:latin typeface="Calibri" panose="020F0502020204030204" charset="0"/>
              <a:cs typeface="Calibri" panose="020F0502020204030204" charset="0"/>
            </a:endParaRPr>
          </a:p>
        </p:txBody>
      </p:sp>
      <p:pic>
        <p:nvPicPr>
          <p:cNvPr id="2058" name="Picture 10" descr="CSS logo and symbol, meaning, history,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089400"/>
            <a:ext cx="5906770" cy="330708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1205" y="4066540"/>
            <a:ext cx="2949575" cy="3194685"/>
          </a:xfrm>
          <a:prstGeom prst="rect">
            <a:avLst/>
          </a:prstGeom>
        </p:spPr>
      </p:pic>
      <p:pic>
        <p:nvPicPr>
          <p:cNvPr id="2076" name="Picture 28" descr="MySQL logo PNG transparent image download, size: 660x410p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50570" y="4759325"/>
            <a:ext cx="3738245" cy="1966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EBA1"/>
        </a:solidFill>
        <a:effectLst/>
      </p:bgPr>
    </p:bg>
    <p:spTree>
      <p:nvGrpSpPr>
        <p:cNvPr id="1" name=""/>
        <p:cNvGrpSpPr/>
        <p:nvPr/>
      </p:nvGrpSpPr>
      <p:grpSpPr>
        <a:xfrm>
          <a:off x="0" y="0"/>
          <a:ext cx="0" cy="0"/>
          <a:chOff x="0" y="0"/>
          <a:chExt cx="0" cy="0"/>
        </a:xfrm>
      </p:grpSpPr>
      <p:grpSp>
        <p:nvGrpSpPr>
          <p:cNvPr id="2" name="Group 2"/>
          <p:cNvGrpSpPr/>
          <p:nvPr/>
        </p:nvGrpSpPr>
        <p:grpSpPr>
          <a:xfrm rot="0">
            <a:off x="923270" y="1028700"/>
            <a:ext cx="16441461" cy="8361330"/>
            <a:chOff x="0" y="0"/>
            <a:chExt cx="3739902" cy="1901933"/>
          </a:xfrm>
        </p:grpSpPr>
        <p:sp>
          <p:nvSpPr>
            <p:cNvPr id="3" name="Freeform 3"/>
            <p:cNvSpPr/>
            <p:nvPr/>
          </p:nvSpPr>
          <p:spPr>
            <a:xfrm>
              <a:off x="0" y="-1270"/>
              <a:ext cx="3741172" cy="1900662"/>
            </a:xfrm>
            <a:custGeom>
              <a:avLst/>
              <a:gdLst/>
              <a:ahLst/>
              <a:cxnLst/>
              <a:rect l="l" t="t" r="r" b="b"/>
              <a:pathLst>
                <a:path w="3741172" h="1900662">
                  <a:moveTo>
                    <a:pt x="3729742" y="27940"/>
                  </a:moveTo>
                  <a:cubicBezTo>
                    <a:pt x="3720852" y="24130"/>
                    <a:pt x="3711962" y="21590"/>
                    <a:pt x="3703072" y="21590"/>
                  </a:cubicBezTo>
                  <a:cubicBezTo>
                    <a:pt x="3676402" y="20320"/>
                    <a:pt x="3621116" y="20320"/>
                    <a:pt x="3560042" y="17780"/>
                  </a:cubicBezTo>
                  <a:cubicBezTo>
                    <a:pt x="3420444" y="12700"/>
                    <a:pt x="3283754" y="6350"/>
                    <a:pt x="3144156" y="3810"/>
                  </a:cubicBezTo>
                  <a:cubicBezTo>
                    <a:pt x="3030733" y="1270"/>
                    <a:pt x="2920218" y="3810"/>
                    <a:pt x="2806795" y="2540"/>
                  </a:cubicBezTo>
                  <a:cubicBezTo>
                    <a:pt x="2757354" y="2540"/>
                    <a:pt x="2707913" y="0"/>
                    <a:pt x="2658472" y="2540"/>
                  </a:cubicBezTo>
                  <a:cubicBezTo>
                    <a:pt x="2539232" y="10160"/>
                    <a:pt x="2419992" y="11430"/>
                    <a:pt x="2297844" y="8890"/>
                  </a:cubicBezTo>
                  <a:cubicBezTo>
                    <a:pt x="2236770" y="7620"/>
                    <a:pt x="2175696" y="7620"/>
                    <a:pt x="2114622" y="7620"/>
                  </a:cubicBezTo>
                  <a:cubicBezTo>
                    <a:pt x="2004107" y="7620"/>
                    <a:pt x="1893592" y="7620"/>
                    <a:pt x="1783077" y="6350"/>
                  </a:cubicBezTo>
                  <a:cubicBezTo>
                    <a:pt x="1666745" y="5080"/>
                    <a:pt x="520879" y="2540"/>
                    <a:pt x="407456" y="1270"/>
                  </a:cubicBezTo>
                  <a:cubicBezTo>
                    <a:pt x="314390" y="0"/>
                    <a:pt x="224233" y="1270"/>
                    <a:pt x="131168" y="1270"/>
                  </a:cubicBezTo>
                  <a:cubicBezTo>
                    <a:pt x="67186" y="1270"/>
                    <a:pt x="33020" y="3810"/>
                    <a:pt x="5080" y="5080"/>
                  </a:cubicBezTo>
                  <a:cubicBezTo>
                    <a:pt x="3810" y="5080"/>
                    <a:pt x="2540" y="7620"/>
                    <a:pt x="0" y="8890"/>
                  </a:cubicBezTo>
                  <a:cubicBezTo>
                    <a:pt x="1270" y="21590"/>
                    <a:pt x="3810" y="34290"/>
                    <a:pt x="5080" y="46990"/>
                  </a:cubicBezTo>
                  <a:cubicBezTo>
                    <a:pt x="15240" y="124476"/>
                    <a:pt x="16510" y="205692"/>
                    <a:pt x="17780" y="285483"/>
                  </a:cubicBezTo>
                  <a:cubicBezTo>
                    <a:pt x="19050" y="366700"/>
                    <a:pt x="17780" y="447916"/>
                    <a:pt x="16510" y="530557"/>
                  </a:cubicBezTo>
                  <a:cubicBezTo>
                    <a:pt x="15240" y="614622"/>
                    <a:pt x="2540" y="1496601"/>
                    <a:pt x="2540" y="1580667"/>
                  </a:cubicBezTo>
                  <a:cubicBezTo>
                    <a:pt x="2540" y="1663308"/>
                    <a:pt x="1270" y="1745949"/>
                    <a:pt x="0" y="1828590"/>
                  </a:cubicBezTo>
                  <a:cubicBezTo>
                    <a:pt x="0" y="1846052"/>
                    <a:pt x="3810" y="1856212"/>
                    <a:pt x="15240" y="1861293"/>
                  </a:cubicBezTo>
                  <a:cubicBezTo>
                    <a:pt x="22860" y="1865102"/>
                    <a:pt x="31750" y="1867643"/>
                    <a:pt x="40640" y="1868912"/>
                  </a:cubicBezTo>
                  <a:cubicBezTo>
                    <a:pt x="128260" y="1873993"/>
                    <a:pt x="238775" y="1877802"/>
                    <a:pt x="349290" y="1882882"/>
                  </a:cubicBezTo>
                  <a:cubicBezTo>
                    <a:pt x="410364" y="1885422"/>
                    <a:pt x="471438" y="1890502"/>
                    <a:pt x="532512" y="1891772"/>
                  </a:cubicBezTo>
                  <a:cubicBezTo>
                    <a:pt x="634302" y="1894312"/>
                    <a:pt x="1768535" y="1895582"/>
                    <a:pt x="1870325" y="1896852"/>
                  </a:cubicBezTo>
                  <a:cubicBezTo>
                    <a:pt x="1884867" y="1896852"/>
                    <a:pt x="1899408" y="1896852"/>
                    <a:pt x="1913950" y="1896852"/>
                  </a:cubicBezTo>
                  <a:cubicBezTo>
                    <a:pt x="1983748" y="1896852"/>
                    <a:pt x="2056456" y="1895582"/>
                    <a:pt x="2126255" y="1895582"/>
                  </a:cubicBezTo>
                  <a:cubicBezTo>
                    <a:pt x="2207687" y="1895582"/>
                    <a:pt x="2286210" y="1896852"/>
                    <a:pt x="2367643" y="1896852"/>
                  </a:cubicBezTo>
                  <a:cubicBezTo>
                    <a:pt x="2486883" y="1896852"/>
                    <a:pt x="2609031" y="1896852"/>
                    <a:pt x="2728271" y="1896852"/>
                  </a:cubicBezTo>
                  <a:cubicBezTo>
                    <a:pt x="2838785" y="1896852"/>
                    <a:pt x="2949301" y="1898122"/>
                    <a:pt x="3059816" y="1899393"/>
                  </a:cubicBezTo>
                  <a:cubicBezTo>
                    <a:pt x="3109257" y="1899393"/>
                    <a:pt x="3161606" y="1900662"/>
                    <a:pt x="3211047" y="1900662"/>
                  </a:cubicBezTo>
                  <a:cubicBezTo>
                    <a:pt x="3371003" y="1899393"/>
                    <a:pt x="3528050" y="1893043"/>
                    <a:pt x="3680211" y="1893043"/>
                  </a:cubicBezTo>
                  <a:cubicBezTo>
                    <a:pt x="3684022" y="1893043"/>
                    <a:pt x="3689102" y="1890502"/>
                    <a:pt x="3692911" y="1887962"/>
                  </a:cubicBezTo>
                  <a:cubicBezTo>
                    <a:pt x="3697992" y="1884152"/>
                    <a:pt x="3700531" y="1877802"/>
                    <a:pt x="3703072" y="1875262"/>
                  </a:cubicBezTo>
                  <a:cubicBezTo>
                    <a:pt x="3704342" y="1818615"/>
                    <a:pt x="3705611" y="1758772"/>
                    <a:pt x="3706881" y="1698929"/>
                  </a:cubicBezTo>
                  <a:cubicBezTo>
                    <a:pt x="3708152" y="1606314"/>
                    <a:pt x="3718311" y="717211"/>
                    <a:pt x="3719581" y="624596"/>
                  </a:cubicBezTo>
                  <a:cubicBezTo>
                    <a:pt x="3719581" y="569027"/>
                    <a:pt x="3720852" y="513458"/>
                    <a:pt x="3722122" y="457890"/>
                  </a:cubicBezTo>
                  <a:cubicBezTo>
                    <a:pt x="3723392" y="398046"/>
                    <a:pt x="3724661" y="338203"/>
                    <a:pt x="3727202" y="278359"/>
                  </a:cubicBezTo>
                  <a:cubicBezTo>
                    <a:pt x="3728472" y="242738"/>
                    <a:pt x="3728472" y="205692"/>
                    <a:pt x="3733552" y="170071"/>
                  </a:cubicBezTo>
                  <a:cubicBezTo>
                    <a:pt x="3738631" y="127326"/>
                    <a:pt x="3741172" y="86005"/>
                    <a:pt x="3739902" y="44450"/>
                  </a:cubicBezTo>
                  <a:cubicBezTo>
                    <a:pt x="3739902" y="38100"/>
                    <a:pt x="3736092" y="30480"/>
                    <a:pt x="3729742" y="27940"/>
                  </a:cubicBezTo>
                  <a:close/>
                </a:path>
              </a:pathLst>
            </a:custGeom>
            <a:solidFill>
              <a:srgbClr val="FFF9ED"/>
            </a:solidFill>
          </p:spPr>
          <p:txBody>
            <a:bodyPr/>
            <a:p>
              <a:endParaRPr lang="en-US"/>
            </a:p>
          </p:txBody>
        </p:sp>
      </p:grpSp>
      <p:sp>
        <p:nvSpPr>
          <p:cNvPr id="16" name="TextBox 16"/>
          <p:cNvSpPr txBox="1"/>
          <p:nvPr/>
        </p:nvSpPr>
        <p:spPr>
          <a:xfrm>
            <a:off x="2286000" y="1969135"/>
            <a:ext cx="7025640" cy="4616450"/>
          </a:xfrm>
          <a:prstGeom prst="rect">
            <a:avLst/>
          </a:prstGeom>
        </p:spPr>
        <p:txBody>
          <a:bodyPr wrap="square" lIns="0" tIns="0" rIns="0" bIns="0" rtlCol="0" anchor="t">
            <a:spAutoFit/>
          </a:bodyPr>
          <a:lstStyle/>
          <a:p>
            <a:pPr>
              <a:lnSpc>
                <a:spcPct val="150000"/>
              </a:lnSpc>
              <a:buClr>
                <a:schemeClr val="tx1">
                  <a:lumMod val="75000"/>
                  <a:lumOff val="25000"/>
                </a:schemeClr>
              </a:buClr>
            </a:pPr>
            <a:r>
              <a:rPr lang="en-US" sz="4000" b="1" dirty="0">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3. </a:t>
            </a:r>
            <a:r>
              <a:rPr lang="en-US" sz="4000" b="1" dirty="0" err="1">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Phân</a:t>
            </a:r>
            <a:r>
              <a:rPr lang="en-US" sz="4000" b="1" dirty="0">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 </a:t>
            </a:r>
            <a:r>
              <a:rPr lang="en-US" sz="4000" b="1" dirty="0" err="1">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tích</a:t>
            </a:r>
            <a:r>
              <a:rPr lang="en-US" sz="4000" b="1" dirty="0">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 </a:t>
            </a:r>
            <a:r>
              <a:rPr lang="en-US" sz="4000" b="1" dirty="0" err="1">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và</a:t>
            </a:r>
            <a:r>
              <a:rPr lang="en-US" sz="4000" b="1" dirty="0">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 </a:t>
            </a:r>
            <a:r>
              <a:rPr lang="en-US" sz="4000" b="1" dirty="0" err="1">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thiết</a:t>
            </a:r>
            <a:r>
              <a:rPr lang="en-US" sz="4000" b="1" dirty="0">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 </a:t>
            </a:r>
            <a:r>
              <a:rPr lang="en-US" sz="4000" b="1" dirty="0" err="1">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kế</a:t>
            </a:r>
            <a:r>
              <a:rPr lang="en-US" sz="4000" b="1" dirty="0">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 </a:t>
            </a:r>
            <a:r>
              <a:rPr lang="en-US" sz="4000" b="1" dirty="0" err="1">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hệ</a:t>
            </a:r>
            <a:r>
              <a:rPr lang="en-US" sz="4000" b="1" dirty="0">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 </a:t>
            </a:r>
            <a:r>
              <a:rPr lang="en-US" sz="4000" b="1" dirty="0" err="1">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rPr>
              <a:t>thống</a:t>
            </a:r>
            <a:endParaRPr lang="en-US" sz="4000" b="1" dirty="0" err="1">
              <a:ln/>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sym typeface="+mn-ea"/>
            </a:endParaRPr>
          </a:p>
          <a:p>
            <a:pPr indent="457200">
              <a:lnSpc>
                <a:spcPct val="150000"/>
              </a:lnSpc>
              <a:buClr>
                <a:schemeClr val="tx1">
                  <a:lumMod val="75000"/>
                  <a:lumOff val="25000"/>
                </a:schemeClr>
              </a:buClr>
            </a:pPr>
            <a:r>
              <a:rPr lang="vi-VN"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3.1. </a:t>
            </a:r>
            <a:r>
              <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Tiến trình </a:t>
            </a:r>
            <a:r>
              <a:rPr lang=""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đă</a:t>
            </a:r>
            <a:r>
              <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ng kí</a:t>
            </a:r>
            <a:endPar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nSpc>
                <a:spcPct val="150000"/>
              </a:lnSpc>
              <a:buClr>
                <a:schemeClr val="tx1">
                  <a:lumMod val="75000"/>
                  <a:lumOff val="25000"/>
                </a:schemeClr>
              </a:buClr>
            </a:pPr>
            <a:r>
              <a:rPr lang="vi-VN"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3.2. </a:t>
            </a:r>
            <a:r>
              <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Tiến trình </a:t>
            </a:r>
            <a:r>
              <a:rPr lang=""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đă</a:t>
            </a:r>
            <a:r>
              <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ng nhập</a:t>
            </a:r>
            <a:endPar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nSpc>
                <a:spcPct val="150000"/>
              </a:lnSpc>
              <a:buClr>
                <a:schemeClr val="tx1">
                  <a:lumMod val="75000"/>
                  <a:lumOff val="25000"/>
                </a:schemeClr>
              </a:buClr>
            </a:pPr>
            <a:r>
              <a:rPr lang="vi-VN"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3.3. </a:t>
            </a:r>
            <a:r>
              <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Tiến trình tìm kiếm</a:t>
            </a:r>
            <a:endPar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nSpc>
                <a:spcPct val="150000"/>
              </a:lnSpc>
              <a:buClr>
                <a:schemeClr val="tx1">
                  <a:lumMod val="75000"/>
                  <a:lumOff val="25000"/>
                </a:schemeClr>
              </a:buClr>
            </a:pPr>
            <a:r>
              <a:rPr lang="vi-VN"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3.4. </a:t>
            </a:r>
            <a:r>
              <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L</a:t>
            </a:r>
            <a:r>
              <a:rPr lang=""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ư</a:t>
            </a:r>
            <a:r>
              <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ợc </a:t>
            </a:r>
            <a:r>
              <a:rPr lang=""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đ</a:t>
            </a:r>
            <a:r>
              <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ồ cơ sở dữ liệu</a:t>
            </a:r>
            <a:endParaRPr lang="en-US" altLang="en-US" sz="4000" u="none" dirty="0" err="1">
              <a:ln/>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17" name="Freeform 17"/>
          <p:cNvSpPr/>
          <p:nvPr/>
        </p:nvSpPr>
        <p:spPr>
          <a:xfrm>
            <a:off x="1388302" y="198850"/>
            <a:ext cx="2402117" cy="1491070"/>
          </a:xfrm>
          <a:custGeom>
            <a:avLst/>
            <a:gdLst/>
            <a:ahLst/>
            <a:cxnLst/>
            <a:rect l="l" t="t" r="r" b="b"/>
            <a:pathLst>
              <a:path w="2402117" h="1491070">
                <a:moveTo>
                  <a:pt x="0" y="0"/>
                </a:moveTo>
                <a:lnTo>
                  <a:pt x="2402117" y="0"/>
                </a:lnTo>
                <a:lnTo>
                  <a:pt x="2402117" y="1491070"/>
                </a:lnTo>
                <a:lnTo>
                  <a:pt x="0" y="14910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8" name="Freeform 18"/>
          <p:cNvSpPr/>
          <p:nvPr/>
        </p:nvSpPr>
        <p:spPr>
          <a:xfrm rot="-1837182">
            <a:off x="14742592" y="8133903"/>
            <a:ext cx="3508956" cy="1103726"/>
          </a:xfrm>
          <a:custGeom>
            <a:avLst/>
            <a:gdLst/>
            <a:ahLst/>
            <a:cxnLst/>
            <a:rect l="l" t="t" r="r" b="b"/>
            <a:pathLst>
              <a:path w="3508956" h="1103726">
                <a:moveTo>
                  <a:pt x="0" y="0"/>
                </a:moveTo>
                <a:lnTo>
                  <a:pt x="3508956" y="0"/>
                </a:lnTo>
                <a:lnTo>
                  <a:pt x="3508956" y="1103727"/>
                </a:lnTo>
                <a:lnTo>
                  <a:pt x="0" y="1103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 Box 20"/>
          <p:cNvSpPr txBox="1"/>
          <p:nvPr/>
        </p:nvSpPr>
        <p:spPr>
          <a:xfrm>
            <a:off x="9296400" y="2857500"/>
            <a:ext cx="7557135" cy="4707890"/>
          </a:xfrm>
          <a:prstGeom prst="rect">
            <a:avLst/>
          </a:prstGeom>
          <a:noFill/>
        </p:spPr>
        <p:txBody>
          <a:bodyPr wrap="square" rtlCol="0">
            <a:spAutoFit/>
          </a:bodyPr>
          <a:p>
            <a:pPr>
              <a:lnSpc>
                <a:spcPct val="150000"/>
              </a:lnSpc>
              <a:buClr>
                <a:schemeClr val="tx1">
                  <a:lumMod val="75000"/>
                  <a:lumOff val="25000"/>
                </a:schemeClr>
              </a:buClr>
            </a:pPr>
            <a:r>
              <a:rPr lang="vi-VN"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3.5. </a:t>
            </a:r>
            <a:r>
              <a:rPr lang="en-US"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cơ sở dữ liệu</a:t>
            </a:r>
            <a:endParaRPr lang="en-US" altLang="en-US" sz="4000" u="none" dirty="0" err="1">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a:lnSpc>
                <a:spcPct val="150000"/>
              </a:lnSpc>
              <a:buClr>
                <a:schemeClr val="tx1">
                  <a:lumMod val="75000"/>
                  <a:lumOff val="25000"/>
                </a:schemeClr>
              </a:buClr>
            </a:pPr>
            <a:r>
              <a:rPr lang="vi-VN"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 </a:t>
            </a:r>
            <a:r>
              <a:rPr lang="en-US"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Thiết kế giao diện</a:t>
            </a:r>
            <a:endParaRPr lang="en-US" altLang="en-US" sz="4000" u="none" dirty="0" err="1">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nSpc>
                <a:spcPct val="150000"/>
              </a:lnSpc>
              <a:buClr>
                <a:schemeClr val="tx1">
                  <a:lumMod val="75000"/>
                  <a:lumOff val="25000"/>
                </a:schemeClr>
              </a:buClr>
            </a:pPr>
            <a:r>
              <a:rPr lang="vi-VN"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3.6.1. Giao diện t</a:t>
            </a:r>
            <a:r>
              <a:rPr lang="en-US"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rang chủ</a:t>
            </a:r>
            <a:endParaRPr lang="en-US" altLang="en-US" sz="4000" u="none" dirty="0" err="1">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nSpc>
                <a:spcPct val="150000"/>
              </a:lnSpc>
              <a:buClr>
                <a:schemeClr val="tx1">
                  <a:lumMod val="75000"/>
                  <a:lumOff val="25000"/>
                </a:schemeClr>
              </a:buClr>
            </a:pPr>
            <a:r>
              <a:rPr lang="vi-VN"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3.6.2. Giao diện t</a:t>
            </a:r>
            <a:r>
              <a:rPr lang="en-US"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rang giới thiệu</a:t>
            </a:r>
            <a:endParaRPr lang="en-US" altLang="en-US" sz="4000" u="none" dirty="0" err="1">
              <a:solidFill>
                <a:schemeClr val="tx1"/>
              </a:solidFill>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a:p>
            <a:pPr indent="457200">
              <a:lnSpc>
                <a:spcPct val="150000"/>
              </a:lnSpc>
              <a:buClr>
                <a:schemeClr val="tx1">
                  <a:lumMod val="75000"/>
                  <a:lumOff val="25000"/>
                </a:schemeClr>
              </a:buClr>
            </a:pPr>
            <a:r>
              <a:rPr lang="vi-VN"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3.6.3. Giao diện t</a:t>
            </a:r>
            <a:r>
              <a:rPr lang="en-US" altLang="en-US" sz="4000"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rang dịch vụ</a:t>
            </a:r>
            <a:endParaRPr lang="en-US" sz="4000">
              <a:latin typeface="Calibri" panose="020F0502020204030204" charset="0"/>
              <a:cs typeface="Calibri" panose="020F0502020204030204" charset="0"/>
            </a:endParaRPr>
          </a:p>
        </p:txBody>
      </p:sp>
      <p:cxnSp>
        <p:nvCxnSpPr>
          <p:cNvPr id="22" name="Straight Connector 21"/>
          <p:cNvCxnSpPr/>
          <p:nvPr/>
        </p:nvCxnSpPr>
        <p:spPr>
          <a:xfrm>
            <a:off x="8944610" y="3232785"/>
            <a:ext cx="46990" cy="41967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rot="0">
            <a:off x="416560" y="535305"/>
            <a:ext cx="6086475" cy="1691005"/>
            <a:chOff x="0" y="0"/>
            <a:chExt cx="5863658" cy="8878865"/>
          </a:xfrm>
        </p:grpSpPr>
        <p:sp>
          <p:nvSpPr>
            <p:cNvPr id="3"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5" name="TextBox 5"/>
          <p:cNvSpPr txBox="1"/>
          <p:nvPr/>
        </p:nvSpPr>
        <p:spPr>
          <a:xfrm>
            <a:off x="933450" y="788035"/>
            <a:ext cx="5059045" cy="1186180"/>
          </a:xfrm>
          <a:prstGeom prst="rect">
            <a:avLst/>
          </a:prstGeom>
        </p:spPr>
        <p:txBody>
          <a:bodyPr lIns="0" tIns="0" rIns="0" bIns="0" rtlCol="0" anchor="t">
            <a:noAutofit/>
          </a:bodyPr>
          <a:lstStyle/>
          <a:p>
            <a:pPr algn="ctr" fontAlgn="ct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3.1.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Tiến trình đăng kí</a:t>
            </a:r>
            <a:endParaRPr lang="en-US" sz="4000" b="1">
              <a:solidFill>
                <a:srgbClr val="272626"/>
              </a:solidFill>
              <a:latin typeface="Sriracha" panose="00000500000000000000"/>
              <a:ea typeface="Sriracha" panose="00000500000000000000"/>
              <a:cs typeface="Sriracha" panose="00000500000000000000"/>
              <a:sym typeface="Sriracha" panose="00000500000000000000"/>
            </a:endParaRPr>
          </a:p>
        </p:txBody>
      </p:sp>
      <p:pic>
        <p:nvPicPr>
          <p:cNvPr id="-2147482623" name="Picture 54"/>
          <p:cNvPicPr>
            <a:picLocks noChangeAspect="1"/>
          </p:cNvPicPr>
          <p:nvPr/>
        </p:nvPicPr>
        <p:blipFill>
          <a:blip r:embed="rId1"/>
          <a:stretch>
            <a:fillRect/>
          </a:stretch>
        </p:blipFill>
        <p:spPr>
          <a:xfrm>
            <a:off x="3733800" y="2247900"/>
            <a:ext cx="10891520" cy="6906895"/>
          </a:xfrm>
          <a:prstGeom prst="rect">
            <a:avLst/>
          </a:prstGeom>
          <a:noFill/>
          <a:ln w="9525">
            <a:noFill/>
          </a:ln>
        </p:spPr>
      </p:pic>
      <p:sp>
        <p:nvSpPr>
          <p:cNvPr id="13" name="Text Box 12"/>
          <p:cNvSpPr txBox="1"/>
          <p:nvPr/>
        </p:nvSpPr>
        <p:spPr>
          <a:xfrm>
            <a:off x="3733800" y="9253220"/>
            <a:ext cx="10892155" cy="583565"/>
          </a:xfrm>
          <a:prstGeom prst="rect">
            <a:avLst/>
          </a:prstGeom>
          <a:noFill/>
        </p:spPr>
        <p:txBody>
          <a:bodyPr wrap="square" rtlCol="0">
            <a:spAutoFit/>
          </a:bodyPr>
          <a:p>
            <a:pPr algn="ctr"/>
            <a:r>
              <a:rPr lang="en-US" altLang="en-US" sz="3200" i="1">
                <a:latin typeface="Calibri" panose="020F0502020204030204" charset="0"/>
                <a:cs typeface="Calibri" panose="020F0502020204030204" charset="0"/>
              </a:rPr>
              <a:t>Hình 3.1: Tiến trình </a:t>
            </a:r>
            <a:r>
              <a:rPr lang="" altLang="en-US" sz="3200" i="1">
                <a:latin typeface="Calibri" panose="020F0502020204030204" charset="0"/>
                <a:cs typeface="Calibri" panose="020F0502020204030204" charset="0"/>
              </a:rPr>
              <a:t>đă</a:t>
            </a:r>
            <a:r>
              <a:rPr lang="en-US" altLang="en-US" sz="3200" i="1">
                <a:latin typeface="Calibri" panose="020F0502020204030204" charset="0"/>
                <a:cs typeface="Calibri" panose="020F0502020204030204" charset="0"/>
              </a:rPr>
              <a:t>ng k</a:t>
            </a:r>
            <a:r>
              <a:rPr lang="" altLang="en-US" sz="3200" i="1">
                <a:latin typeface="Calibri" panose="020F0502020204030204" charset="0"/>
                <a:cs typeface="Calibri" panose="020F0502020204030204" charset="0"/>
              </a:rPr>
              <a:t>ý</a:t>
            </a:r>
            <a:endParaRPr lang="en-US" sz="3200" i="1">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pic>
        <p:nvPicPr>
          <p:cNvPr id="-2147482569" name="Picture -2147482570"/>
          <p:cNvPicPr>
            <a:picLocks noChangeAspect="1"/>
          </p:cNvPicPr>
          <p:nvPr/>
        </p:nvPicPr>
        <p:blipFill>
          <a:blip r:embed="rId1"/>
          <a:stretch>
            <a:fillRect/>
          </a:stretch>
        </p:blipFill>
        <p:spPr>
          <a:xfrm>
            <a:off x="3359785" y="2143125"/>
            <a:ext cx="11370945" cy="7144385"/>
          </a:xfrm>
          <a:prstGeom prst="rect">
            <a:avLst/>
          </a:prstGeom>
          <a:noFill/>
          <a:ln w="9525">
            <a:noFill/>
          </a:ln>
        </p:spPr>
      </p:pic>
      <p:grpSp>
        <p:nvGrpSpPr>
          <p:cNvPr id="15" name="Group 2"/>
          <p:cNvGrpSpPr/>
          <p:nvPr/>
        </p:nvGrpSpPr>
        <p:grpSpPr>
          <a:xfrm rot="0">
            <a:off x="416560" y="535305"/>
            <a:ext cx="6086475" cy="1691005"/>
            <a:chOff x="0" y="0"/>
            <a:chExt cx="5863658" cy="8878865"/>
          </a:xfrm>
        </p:grpSpPr>
        <p:sp>
          <p:nvSpPr>
            <p:cNvPr id="16" name="Freeform 3"/>
            <p:cNvSpPr/>
            <p:nvPr/>
          </p:nvSpPr>
          <p:spPr>
            <a:xfrm>
              <a:off x="0" y="-4073"/>
              <a:ext cx="5870049" cy="8885467"/>
            </a:xfrm>
            <a:custGeom>
              <a:avLst/>
              <a:gdLst/>
              <a:ahLst/>
              <a:cxnLst/>
              <a:rect l="l" t="t" r="r" b="b"/>
              <a:pathLst>
                <a:path w="5870049" h="8885467">
                  <a:moveTo>
                    <a:pt x="5242271" y="8830989"/>
                  </a:moveTo>
                  <a:cubicBezTo>
                    <a:pt x="5242271" y="8830989"/>
                    <a:pt x="4511397" y="8885467"/>
                    <a:pt x="3768204" y="8882846"/>
                  </a:cubicBezTo>
                  <a:cubicBezTo>
                    <a:pt x="2369313" y="8880683"/>
                    <a:pt x="1057074" y="8872859"/>
                    <a:pt x="1057074" y="8872859"/>
                  </a:cubicBezTo>
                  <a:cubicBezTo>
                    <a:pt x="812932" y="8864024"/>
                    <a:pt x="449110" y="8842794"/>
                    <a:pt x="282371" y="8784617"/>
                  </a:cubicBezTo>
                  <a:cubicBezTo>
                    <a:pt x="4469" y="8687654"/>
                    <a:pt x="0" y="8514374"/>
                    <a:pt x="0" y="6959562"/>
                  </a:cubicBezTo>
                  <a:cubicBezTo>
                    <a:pt x="8536" y="491230"/>
                    <a:pt x="0" y="345608"/>
                    <a:pt x="77597" y="223930"/>
                  </a:cubicBezTo>
                  <a:cubicBezTo>
                    <a:pt x="217372" y="4759"/>
                    <a:pt x="519255" y="4073"/>
                    <a:pt x="937909" y="4073"/>
                  </a:cubicBezTo>
                  <a:cubicBezTo>
                    <a:pt x="937909" y="4073"/>
                    <a:pt x="1782352" y="15681"/>
                    <a:pt x="3252386" y="7673"/>
                  </a:cubicBezTo>
                  <a:cubicBezTo>
                    <a:pt x="4292469" y="0"/>
                    <a:pt x="5009202" y="6979"/>
                    <a:pt x="5009202" y="6979"/>
                  </a:cubicBezTo>
                  <a:cubicBezTo>
                    <a:pt x="5377510" y="14458"/>
                    <a:pt x="5515770" y="42638"/>
                    <a:pt x="5713510" y="165219"/>
                  </a:cubicBezTo>
                  <a:cubicBezTo>
                    <a:pt x="5864527" y="258836"/>
                    <a:pt x="5870049" y="476157"/>
                    <a:pt x="5860909" y="6959485"/>
                  </a:cubicBezTo>
                  <a:cubicBezTo>
                    <a:pt x="5860908" y="8632340"/>
                    <a:pt x="5818124" y="8780927"/>
                    <a:pt x="5242271" y="8830989"/>
                  </a:cubicBezTo>
                  <a:close/>
                </a:path>
              </a:pathLst>
            </a:custGeom>
            <a:solidFill>
              <a:srgbClr val="CED8FF"/>
            </a:solidFill>
          </p:spPr>
        </p:sp>
      </p:grpSp>
      <p:sp>
        <p:nvSpPr>
          <p:cNvPr id="17" name="TextBox 5"/>
          <p:cNvSpPr txBox="1"/>
          <p:nvPr/>
        </p:nvSpPr>
        <p:spPr>
          <a:xfrm>
            <a:off x="685800" y="788035"/>
            <a:ext cx="5703570" cy="1186180"/>
          </a:xfrm>
          <a:prstGeom prst="rect">
            <a:avLst/>
          </a:prstGeom>
        </p:spPr>
        <p:txBody>
          <a:bodyPr lIns="0" tIns="0" rIns="0" bIns="0" rtlCol="0" anchor="t">
            <a:noAutofit/>
          </a:bodyPr>
          <a:p>
            <a:pPr algn="ctr" fontAlgn="ctr">
              <a:lnSpc>
                <a:spcPct val="150000"/>
              </a:lnSpc>
              <a:buClr>
                <a:schemeClr val="tx1">
                  <a:lumMod val="75000"/>
                  <a:lumOff val="25000"/>
                </a:schemeClr>
              </a:buClr>
            </a:pP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3.</a:t>
            </a: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2. </a:t>
            </a:r>
            <a:r>
              <a:rPr lang="en-US"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Tiến trình đăn</a:t>
            </a:r>
            <a:r>
              <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rPr>
              <a:t>g nhập</a:t>
            </a:r>
            <a:endParaRPr lang="vi-VN" altLang="en-US" sz="4000" b="1" dirty="0" err="1">
              <a:effectLst>
                <a:outerShdw blurRad="38100" dist="19050" dir="2700000" algn="tl" rotWithShape="0">
                  <a:schemeClr val="dk1">
                    <a:alpha val="40000"/>
                  </a:schemeClr>
                </a:outerShdw>
              </a:effectLst>
              <a:latin typeface="Calibri" panose="020F0502020204030204" charset="0"/>
              <a:ea typeface="Sriracha" panose="00000500000000000000"/>
              <a:cs typeface="Calibri" panose="020F0502020204030204" charset="0"/>
              <a:sym typeface="+mn-ea"/>
            </a:endParaRPr>
          </a:p>
        </p:txBody>
      </p:sp>
      <p:sp>
        <p:nvSpPr>
          <p:cNvPr id="18" name="Text Box 17"/>
          <p:cNvSpPr txBox="1"/>
          <p:nvPr/>
        </p:nvSpPr>
        <p:spPr>
          <a:xfrm>
            <a:off x="3360420" y="9135110"/>
            <a:ext cx="11369675" cy="829945"/>
          </a:xfrm>
          <a:prstGeom prst="rect">
            <a:avLst/>
          </a:prstGeom>
        </p:spPr>
        <p:txBody>
          <a:bodyPr wrap="square">
            <a:spAutoFit/>
          </a:bodyPr>
          <a:p>
            <a:pPr marL="0" indent="0" algn="ctr" defTabSz="266700">
              <a:lnSpc>
                <a:spcPct val="150000"/>
              </a:lnSpc>
              <a:spcBef>
                <a:spcPct val="0"/>
              </a:spcBef>
              <a:spcAft>
                <a:spcPct val="0"/>
              </a:spcAft>
            </a:pPr>
            <a:r>
              <a:rPr sz="3200" i="1">
                <a:solidFill>
                  <a:srgbClr val="000000"/>
                </a:solidFill>
                <a:latin typeface="Calibri" panose="020F0502020204030204" charset="0"/>
                <a:ea typeface="Times New Roman" panose="02020603050405020304"/>
                <a:cs typeface="Calibri" panose="020F0502020204030204" charset="0"/>
              </a:rPr>
              <a:t>Hình 3.2: Tiến trình đăng nhập</a:t>
            </a:r>
            <a:endParaRPr sz="3200" i="1">
              <a:solidFill>
                <a:srgbClr val="000000"/>
              </a:solidFill>
              <a:latin typeface="Calibri" panose="020F0502020204030204" charset="0"/>
              <a:ea typeface="Times New Roman" panose="02020603050405020304"/>
              <a:cs typeface="Calibri" panose="020F050202020403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8680</Words>
  <Application>WPS Presentation</Application>
  <PresentationFormat>On-screen Show (4:3)</PresentationFormat>
  <Paragraphs>283</Paragraphs>
  <Slides>36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36</vt:i4>
      </vt:variant>
    </vt:vector>
  </HeadingPairs>
  <TitlesOfParts>
    <vt:vector size="52" baseType="lpstr">
      <vt:lpstr>Arial</vt:lpstr>
      <vt:lpstr>SimSun</vt:lpstr>
      <vt:lpstr>Wingdings</vt:lpstr>
      <vt:lpstr>Asap Bold</vt:lpstr>
      <vt:lpstr>Asap</vt:lpstr>
      <vt:lpstr>Sriracha</vt:lpstr>
      <vt:lpstr>ไอติม</vt:lpstr>
      <vt:lpstr>Calibri</vt:lpstr>
      <vt:lpstr>Microsoft YaHei</vt:lpstr>
      <vt:lpstr>Arial Unicode MS</vt:lpstr>
      <vt:lpstr>Calibri Light</vt:lpstr>
      <vt:lpstr>Wingdings</vt:lpstr>
      <vt:lpstr>Times New Roman</vt:lpstr>
      <vt:lpstr>Times New Roman</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Nhiều màu sắc Viết tay Giới thiệu bản thân Tôi Trống Bản thuyết trình Giáo dục</dc:title>
  <dc:creator/>
  <cp:lastModifiedBy>KIM HUONG</cp:lastModifiedBy>
  <cp:revision>13</cp:revision>
  <dcterms:created xsi:type="dcterms:W3CDTF">2006-08-16T00:00:00Z</dcterms:created>
  <dcterms:modified xsi:type="dcterms:W3CDTF">2024-12-29T10:06:07Z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4E59F5F98236477F85E312474D5A6A7E_13</vt:lpwstr>
  </property>
  <property fmtid="{D5CDD505-2E9C-101B-9397-08002B2CF9AE}" pid="3" name="KSOProductBuildVer">
    <vt:lpwstr>1033-12.2.0.19307</vt:lpwstr>
  </property>
</Properties>
</file>